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06" r:id="rId3"/>
    <p:sldId id="426" r:id="rId4"/>
    <p:sldId id="427" r:id="rId5"/>
    <p:sldId id="417" r:id="rId6"/>
    <p:sldId id="428" r:id="rId7"/>
    <p:sldId id="407" r:id="rId8"/>
    <p:sldId id="418" r:id="rId9"/>
    <p:sldId id="257" r:id="rId10"/>
    <p:sldId id="258" r:id="rId11"/>
    <p:sldId id="260" r:id="rId12"/>
    <p:sldId id="259"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6"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center-my.sharepoint.com/personal/inge_michael_bilet_fes_no/Documents/FES/SOLCELLER/2017%200125%20Beregningsmodell%20solar%20vs.%20forbruk.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feas-fil04\felles\FES\Bedrift\OBOS\Kak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Forbruk vs. Egen produksjon</a:t>
            </a:r>
          </a:p>
        </c:rich>
      </c:tx>
      <c:layout/>
      <c:overlay val="0"/>
      <c:spPr>
        <a:noFill/>
        <a:ln>
          <a:noFill/>
        </a:ln>
        <a:effectLst/>
      </c:spPr>
    </c:title>
    <c:autoTitleDeleted val="0"/>
    <c:plotArea>
      <c:layout/>
      <c:lineChart>
        <c:grouping val="standard"/>
        <c:varyColors val="0"/>
        <c:ser>
          <c:idx val="0"/>
          <c:order val="0"/>
          <c:tx>
            <c:v>Solar</c:v>
          </c:tx>
          <c:spPr>
            <a:ln w="28575" cap="rnd">
              <a:solidFill>
                <a:schemeClr val="accent2"/>
              </a:solidFill>
              <a:round/>
            </a:ln>
            <a:effectLst/>
          </c:spPr>
          <c:marker>
            <c:symbol val="none"/>
          </c:marker>
          <c:cat>
            <c:strRef>
              <c:f>'Ark1'!$C$25:$C$36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'Ark1'!$D$25:$D$36</c:f>
              <c:numCache>
                <c:formatCode>_-* #,##0_-;\-* #,##0_-;_-* "-"??_-;_-@_-</c:formatCode>
                <c:ptCount val="12"/>
                <c:pt idx="0">
                  <c:v>24.79357248089903</c:v>
                </c:pt>
                <c:pt idx="1">
                  <c:v>54.573954157672944</c:v>
                </c:pt>
                <c:pt idx="2">
                  <c:v>168.56819817041836</c:v>
                </c:pt>
                <c:pt idx="3">
                  <c:v>244.42388734710661</c:v>
                </c:pt>
                <c:pt idx="4">
                  <c:v>334.32692637132971</c:v>
                </c:pt>
                <c:pt idx="5">
                  <c:v>346.96954123411109</c:v>
                </c:pt>
                <c:pt idx="6">
                  <c:v>318.87484153904137</c:v>
                </c:pt>
                <c:pt idx="7">
                  <c:v>261.28070716414845</c:v>
                </c:pt>
                <c:pt idx="8">
                  <c:v>168.56819817041836</c:v>
                </c:pt>
                <c:pt idx="9">
                  <c:v>83.581731592832426</c:v>
                </c:pt>
                <c:pt idx="10">
                  <c:v>29.850618426011582</c:v>
                </c:pt>
                <c:pt idx="11">
                  <c:v>14.187823346010211</c:v>
                </c:pt>
              </c:numCache>
            </c:numRef>
          </c:val>
          <c:smooth val="0"/>
          <c:extLst xmlns:c16r2="http://schemas.microsoft.com/office/drawing/2015/06/chart">
            <c:ext xmlns:c16="http://schemas.microsoft.com/office/drawing/2014/chart" uri="{C3380CC4-5D6E-409C-BE32-E72D297353CC}">
              <c16:uniqueId val="{00000000-8ACB-4893-8A72-B7421587C4C5}"/>
            </c:ext>
          </c:extLst>
        </c:ser>
        <c:ser>
          <c:idx val="1"/>
          <c:order val="1"/>
          <c:tx>
            <c:v>Forbruk</c:v>
          </c:tx>
          <c:spPr>
            <a:ln w="28575" cap="rnd">
              <a:solidFill>
                <a:schemeClr val="accent1"/>
              </a:solidFill>
              <a:round/>
            </a:ln>
            <a:effectLst/>
          </c:spPr>
          <c:marker>
            <c:symbol val="none"/>
          </c:marker>
          <c:cat>
            <c:strRef>
              <c:f>'Ark1'!$C$25:$C$36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'Ark1'!$F$25:$F$36</c:f>
              <c:numCache>
                <c:formatCode>_-* #,##0_-;\-* #,##0_-;_-* "-"??_-;_-@_-</c:formatCode>
                <c:ptCount val="12"/>
                <c:pt idx="0">
                  <c:v>759.1993932882591</c:v>
                </c:pt>
                <c:pt idx="1">
                  <c:v>683.35342423167992</c:v>
                </c:pt>
                <c:pt idx="2">
                  <c:v>659.14906377937768</c:v>
                </c:pt>
                <c:pt idx="3">
                  <c:v>500.58190600671742</c:v>
                </c:pt>
                <c:pt idx="4">
                  <c:v>438.22572078100768</c:v>
                </c:pt>
                <c:pt idx="5">
                  <c:v>306.66757704982803</c:v>
                </c:pt>
                <c:pt idx="6">
                  <c:v>249.42549249685266</c:v>
                </c:pt>
                <c:pt idx="7">
                  <c:v>272.9035044417484</c:v>
                </c:pt>
                <c:pt idx="8">
                  <c:v>335.73034857574794</c:v>
                </c:pt>
                <c:pt idx="9">
                  <c:v>495.11439509179399</c:v>
                </c:pt>
                <c:pt idx="10">
                  <c:v>596.96519490257663</c:v>
                </c:pt>
                <c:pt idx="11">
                  <c:v>702.68397935441033</c:v>
                </c:pt>
              </c:numCache>
            </c:numRef>
          </c:val>
          <c:smooth val="0"/>
          <c:extLst xmlns:c16r2="http://schemas.microsoft.com/office/drawing/2015/06/chart">
            <c:ext xmlns:c16="http://schemas.microsoft.com/office/drawing/2014/chart" uri="{C3380CC4-5D6E-409C-BE32-E72D297353CC}">
              <c16:uniqueId val="{00000001-8ACB-4893-8A72-B7421587C4C5}"/>
            </c:ext>
          </c:extLst>
        </c:ser>
        <c:dLbls>
          <c:showLegendKey val="0"/>
          <c:showVal val="0"/>
          <c:showCatName val="0"/>
          <c:showSerName val="0"/>
          <c:showPercent val="0"/>
          <c:showBubbleSize val="0"/>
        </c:dLbls>
        <c:marker val="1"/>
        <c:smooth val="0"/>
        <c:axId val="130192128"/>
        <c:axId val="130193664"/>
      </c:lineChart>
      <c:catAx>
        <c:axId val="1301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0193664"/>
        <c:crosses val="autoZero"/>
        <c:auto val="1"/>
        <c:lblAlgn val="ctr"/>
        <c:lblOffset val="100"/>
        <c:noMultiLvlLbl val="0"/>
      </c:catAx>
      <c:valAx>
        <c:axId val="130193664"/>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019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0"/>
  </c:chart>
  <c:spPr>
    <a:noFill/>
    <a:ln>
      <a:noFill/>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1-DCDB-466D-A8BD-30E368E46A1F}"/>
              </c:ext>
            </c:extLst>
          </c:dPt>
          <c:dPt>
            <c:idx val="1"/>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DCDB-466D-A8BD-30E368E46A1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CDB-466D-A8BD-30E368E46A1F}"/>
              </c:ext>
            </c:extLst>
          </c:dPt>
          <c:dPt>
            <c:idx val="3"/>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7-DCDB-466D-A8BD-30E368E46A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'Ark1'!$A$5:$A$8</c:f>
              <c:strCache>
                <c:ptCount val="4"/>
                <c:pt idx="0">
                  <c:v>Spotpris</c:v>
                </c:pt>
                <c:pt idx="1">
                  <c:v>Nettleie</c:v>
                </c:pt>
                <c:pt idx="2">
                  <c:v>Forbruksavgift</c:v>
                </c:pt>
                <c:pt idx="3">
                  <c:v>Mva</c:v>
                </c:pt>
              </c:strCache>
            </c:strRef>
          </c:cat>
          <c:val>
            <c:numRef>
              <c:f>'Ark1'!$B$5:$B$8</c:f>
              <c:numCache>
                <c:formatCode>_(* #,##0.00_);_(* \(#,##0.00\);_(* "-"??_);_(@_)</c:formatCode>
                <c:ptCount val="4"/>
                <c:pt idx="0">
                  <c:v>30</c:v>
                </c:pt>
                <c:pt idx="1">
                  <c:v>17.399999999999999</c:v>
                </c:pt>
                <c:pt idx="2">
                  <c:v>16</c:v>
                </c:pt>
                <c:pt idx="3">
                  <c:v>15.85</c:v>
                </c:pt>
              </c:numCache>
            </c:numRef>
          </c:val>
          <c:extLst xmlns:c16r2="http://schemas.microsoft.com/office/drawing/2015/06/chart">
            <c:ext xmlns:c16="http://schemas.microsoft.com/office/drawing/2014/chart" uri="{C3380CC4-5D6E-409C-BE32-E72D297353CC}">
              <c16:uniqueId val="{00000008-DCDB-466D-A8BD-30E368E46A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F6083-C269-4055-8F19-98E96F6D8FD5}" type="doc">
      <dgm:prSet loTypeId="urn:microsoft.com/office/officeart/2005/8/layout/hProcess9" loCatId="process" qsTypeId="urn:microsoft.com/office/officeart/2005/8/quickstyle/simple1" qsCatId="simple" csTypeId="urn:microsoft.com/office/officeart/2005/8/colors/accent4_5" csCatId="accent4" phldr="1"/>
      <dgm:spPr/>
    </dgm:pt>
    <dgm:pt modelId="{8400C19A-64E2-4FD8-94D3-12D5B3E1387A}">
      <dgm:prSet phldrT="[Tekst]" custT="1"/>
      <dgm:spPr>
        <a:solidFill>
          <a:srgbClr val="FFED00"/>
        </a:solidFill>
        <a:ln>
          <a:solidFill>
            <a:schemeClr val="tx1">
              <a:lumMod val="50000"/>
              <a:lumOff val="50000"/>
            </a:schemeClr>
          </a:solidFill>
        </a:ln>
      </dgm:spPr>
      <dgm:t>
        <a:bodyPr/>
        <a:lstStyle/>
        <a:p>
          <a:r>
            <a:rPr lang="nb-NO" sz="2800" dirty="0">
              <a:solidFill>
                <a:schemeClr val="tx1">
                  <a:lumMod val="75000"/>
                  <a:lumOff val="25000"/>
                </a:schemeClr>
              </a:solidFill>
            </a:rPr>
            <a:t>Lånekostnad</a:t>
          </a:r>
          <a:endParaRPr lang="nb-NO" sz="3800" dirty="0">
            <a:solidFill>
              <a:schemeClr val="tx1">
                <a:lumMod val="75000"/>
                <a:lumOff val="25000"/>
              </a:schemeClr>
            </a:solidFill>
          </a:endParaRPr>
        </a:p>
        <a:p>
          <a:r>
            <a:rPr lang="nb-NO" sz="2800" dirty="0">
              <a:solidFill>
                <a:schemeClr val="tx1">
                  <a:lumMod val="75000"/>
                  <a:lumOff val="25000"/>
                </a:schemeClr>
              </a:solidFill>
            </a:rPr>
            <a:t>Kr. 500,-/</a:t>
          </a:r>
          <a:r>
            <a:rPr lang="nb-NO" sz="2800" dirty="0" err="1">
              <a:solidFill>
                <a:schemeClr val="tx1">
                  <a:lumMod val="75000"/>
                  <a:lumOff val="25000"/>
                </a:schemeClr>
              </a:solidFill>
            </a:rPr>
            <a:t>mnd</a:t>
          </a:r>
          <a:endParaRPr lang="nb-NO" sz="2800" dirty="0">
            <a:solidFill>
              <a:schemeClr val="tx1">
                <a:lumMod val="75000"/>
                <a:lumOff val="25000"/>
              </a:schemeClr>
            </a:solidFill>
          </a:endParaRPr>
        </a:p>
      </dgm:t>
    </dgm:pt>
    <dgm:pt modelId="{55D249D1-4F6E-4237-898C-57BF866ABC47}" type="parTrans" cxnId="{71D6B27F-073E-418A-A036-1B6D38F97D0A}">
      <dgm:prSet/>
      <dgm:spPr/>
      <dgm:t>
        <a:bodyPr/>
        <a:lstStyle/>
        <a:p>
          <a:endParaRPr lang="nb-NO"/>
        </a:p>
      </dgm:t>
    </dgm:pt>
    <dgm:pt modelId="{A260A4FA-F280-4DFF-A565-C89F344CC071}" type="sibTrans" cxnId="{71D6B27F-073E-418A-A036-1B6D38F97D0A}">
      <dgm:prSet/>
      <dgm:spPr/>
      <dgm:t>
        <a:bodyPr/>
        <a:lstStyle/>
        <a:p>
          <a:endParaRPr lang="nb-NO"/>
        </a:p>
      </dgm:t>
    </dgm:pt>
    <dgm:pt modelId="{3CE2BAE5-F2A5-45D3-BEA0-6D81D4AF81BD}">
      <dgm:prSet phldrT="[Tekst]"/>
      <dgm:spPr>
        <a:solidFill>
          <a:srgbClr val="FFED00"/>
        </a:solidFill>
        <a:ln>
          <a:solidFill>
            <a:schemeClr val="tx1">
              <a:lumMod val="50000"/>
              <a:lumOff val="50000"/>
            </a:schemeClr>
          </a:solidFill>
        </a:ln>
      </dgm:spPr>
      <dgm:t>
        <a:bodyPr/>
        <a:lstStyle/>
        <a:p>
          <a:r>
            <a:rPr lang="nb-NO" dirty="0">
              <a:solidFill>
                <a:schemeClr val="tx1">
                  <a:lumMod val="75000"/>
                  <a:lumOff val="25000"/>
                </a:schemeClr>
              </a:solidFill>
            </a:rPr>
            <a:t>Verdi egenproduksjon</a:t>
          </a:r>
        </a:p>
        <a:p>
          <a:r>
            <a:rPr lang="nb-NO" dirty="0">
              <a:solidFill>
                <a:schemeClr val="tx1">
                  <a:lumMod val="75000"/>
                  <a:lumOff val="25000"/>
                </a:schemeClr>
              </a:solidFill>
            </a:rPr>
            <a:t>Kr. 200,-/</a:t>
          </a:r>
          <a:r>
            <a:rPr lang="nb-NO" dirty="0" err="1">
              <a:solidFill>
                <a:schemeClr val="tx1">
                  <a:lumMod val="75000"/>
                  <a:lumOff val="25000"/>
                </a:schemeClr>
              </a:solidFill>
            </a:rPr>
            <a:t>mnd</a:t>
          </a:r>
          <a:endParaRPr lang="nb-NO" dirty="0">
            <a:solidFill>
              <a:schemeClr val="tx1">
                <a:lumMod val="75000"/>
                <a:lumOff val="25000"/>
              </a:schemeClr>
            </a:solidFill>
          </a:endParaRPr>
        </a:p>
      </dgm:t>
    </dgm:pt>
    <dgm:pt modelId="{44609355-6110-44B5-97D7-E31B3428A6E2}" type="parTrans" cxnId="{14DF26D8-043E-4DD4-B8FD-749DBBB116A6}">
      <dgm:prSet/>
      <dgm:spPr/>
      <dgm:t>
        <a:bodyPr/>
        <a:lstStyle/>
        <a:p>
          <a:endParaRPr lang="nb-NO"/>
        </a:p>
      </dgm:t>
    </dgm:pt>
    <dgm:pt modelId="{C461609F-7583-4A9E-8E97-3BCFCBA340E9}" type="sibTrans" cxnId="{14DF26D8-043E-4DD4-B8FD-749DBBB116A6}">
      <dgm:prSet/>
      <dgm:spPr/>
      <dgm:t>
        <a:bodyPr/>
        <a:lstStyle/>
        <a:p>
          <a:endParaRPr lang="nb-NO"/>
        </a:p>
      </dgm:t>
    </dgm:pt>
    <dgm:pt modelId="{5CF7B0F8-3EC0-4395-AC23-F12AD1B90D95}">
      <dgm:prSet phldrT="[Tekst]"/>
      <dgm:spPr>
        <a:solidFill>
          <a:srgbClr val="FFED00"/>
        </a:solidFill>
        <a:ln>
          <a:solidFill>
            <a:schemeClr val="tx1">
              <a:lumMod val="50000"/>
              <a:lumOff val="50000"/>
            </a:schemeClr>
          </a:solidFill>
        </a:ln>
      </dgm:spPr>
      <dgm:t>
        <a:bodyPr/>
        <a:lstStyle/>
        <a:p>
          <a:r>
            <a:rPr lang="nb-NO" dirty="0">
              <a:solidFill>
                <a:schemeClr val="tx1">
                  <a:lumMod val="75000"/>
                  <a:lumOff val="25000"/>
                </a:schemeClr>
              </a:solidFill>
            </a:rPr>
            <a:t>Kostnad</a:t>
          </a:r>
        </a:p>
        <a:p>
          <a:r>
            <a:rPr lang="nb-NO" dirty="0">
              <a:solidFill>
                <a:schemeClr val="tx1">
                  <a:lumMod val="75000"/>
                  <a:lumOff val="25000"/>
                </a:schemeClr>
              </a:solidFill>
            </a:rPr>
            <a:t>Kr. 300,-/</a:t>
          </a:r>
          <a:r>
            <a:rPr lang="nb-NO" dirty="0" err="1">
              <a:solidFill>
                <a:schemeClr val="tx1">
                  <a:lumMod val="75000"/>
                  <a:lumOff val="25000"/>
                </a:schemeClr>
              </a:solidFill>
            </a:rPr>
            <a:t>mnd</a:t>
          </a:r>
          <a:endParaRPr lang="nb-NO" dirty="0">
            <a:solidFill>
              <a:schemeClr val="tx1">
                <a:lumMod val="75000"/>
                <a:lumOff val="25000"/>
              </a:schemeClr>
            </a:solidFill>
          </a:endParaRPr>
        </a:p>
      </dgm:t>
    </dgm:pt>
    <dgm:pt modelId="{E8F471DE-3578-47EE-88B5-C7619A89E58B}" type="parTrans" cxnId="{F24FA5B1-4638-4D32-BA95-622448BFB383}">
      <dgm:prSet/>
      <dgm:spPr/>
      <dgm:t>
        <a:bodyPr/>
        <a:lstStyle/>
        <a:p>
          <a:endParaRPr lang="nb-NO"/>
        </a:p>
      </dgm:t>
    </dgm:pt>
    <dgm:pt modelId="{66A0571C-11E9-42D3-897A-D9D729893BD5}" type="sibTrans" cxnId="{F24FA5B1-4638-4D32-BA95-622448BFB383}">
      <dgm:prSet/>
      <dgm:spPr/>
      <dgm:t>
        <a:bodyPr/>
        <a:lstStyle/>
        <a:p>
          <a:endParaRPr lang="nb-NO"/>
        </a:p>
      </dgm:t>
    </dgm:pt>
    <dgm:pt modelId="{D5999D92-8F31-4C4E-9894-15C9AAF2A27B}" type="pres">
      <dgm:prSet presAssocID="{160F6083-C269-4055-8F19-98E96F6D8FD5}" presName="CompostProcess" presStyleCnt="0">
        <dgm:presLayoutVars>
          <dgm:dir/>
          <dgm:resizeHandles val="exact"/>
        </dgm:presLayoutVars>
      </dgm:prSet>
      <dgm:spPr/>
    </dgm:pt>
    <dgm:pt modelId="{04EBE5E2-B575-4B2B-AD91-905F4161D272}" type="pres">
      <dgm:prSet presAssocID="{160F6083-C269-4055-8F19-98E96F6D8FD5}" presName="arrow" presStyleLbl="bgShp" presStyleIdx="0" presStyleCnt="1"/>
      <dgm:spPr>
        <a:solidFill>
          <a:schemeClr val="accent6">
            <a:lumMod val="40000"/>
            <a:lumOff val="60000"/>
          </a:schemeClr>
        </a:solidFill>
      </dgm:spPr>
    </dgm:pt>
    <dgm:pt modelId="{97884AA0-2145-4636-A093-F0E3DF8E883D}" type="pres">
      <dgm:prSet presAssocID="{160F6083-C269-4055-8F19-98E96F6D8FD5}" presName="linearProcess" presStyleCnt="0"/>
      <dgm:spPr/>
    </dgm:pt>
    <dgm:pt modelId="{806F66CF-8E25-414D-9514-6E3D4D94C94E}" type="pres">
      <dgm:prSet presAssocID="{8400C19A-64E2-4FD8-94D3-12D5B3E1387A}" presName="textNode" presStyleLbl="node1" presStyleIdx="0" presStyleCnt="3">
        <dgm:presLayoutVars>
          <dgm:bulletEnabled val="1"/>
        </dgm:presLayoutVars>
      </dgm:prSet>
      <dgm:spPr/>
      <dgm:t>
        <a:bodyPr/>
        <a:lstStyle/>
        <a:p>
          <a:endParaRPr lang="nb-NO"/>
        </a:p>
      </dgm:t>
    </dgm:pt>
    <dgm:pt modelId="{7FBF9C6C-C463-4F6B-9DF2-19C52913BFAD}" type="pres">
      <dgm:prSet presAssocID="{A260A4FA-F280-4DFF-A565-C89F344CC071}" presName="sibTrans" presStyleCnt="0"/>
      <dgm:spPr/>
    </dgm:pt>
    <dgm:pt modelId="{93CFCED9-58B0-42CF-AF19-10FF7789ED2F}" type="pres">
      <dgm:prSet presAssocID="{3CE2BAE5-F2A5-45D3-BEA0-6D81D4AF81BD}" presName="textNode" presStyleLbl="node1" presStyleIdx="1" presStyleCnt="3">
        <dgm:presLayoutVars>
          <dgm:bulletEnabled val="1"/>
        </dgm:presLayoutVars>
      </dgm:prSet>
      <dgm:spPr/>
      <dgm:t>
        <a:bodyPr/>
        <a:lstStyle/>
        <a:p>
          <a:endParaRPr lang="nb-NO"/>
        </a:p>
      </dgm:t>
    </dgm:pt>
    <dgm:pt modelId="{F03E9BF6-7C03-4B2A-B425-35BC10748728}" type="pres">
      <dgm:prSet presAssocID="{C461609F-7583-4A9E-8E97-3BCFCBA340E9}" presName="sibTrans" presStyleCnt="0"/>
      <dgm:spPr/>
    </dgm:pt>
    <dgm:pt modelId="{A5BCB4AF-FFF1-4B7A-86A2-266A63A4118B}" type="pres">
      <dgm:prSet presAssocID="{5CF7B0F8-3EC0-4395-AC23-F12AD1B90D95}" presName="textNode" presStyleLbl="node1" presStyleIdx="2" presStyleCnt="3">
        <dgm:presLayoutVars>
          <dgm:bulletEnabled val="1"/>
        </dgm:presLayoutVars>
      </dgm:prSet>
      <dgm:spPr/>
      <dgm:t>
        <a:bodyPr/>
        <a:lstStyle/>
        <a:p>
          <a:endParaRPr lang="nb-NO"/>
        </a:p>
      </dgm:t>
    </dgm:pt>
  </dgm:ptLst>
  <dgm:cxnLst>
    <dgm:cxn modelId="{A94A5A7A-DADE-4269-8A06-EC69D937EF07}" type="presOf" srcId="{160F6083-C269-4055-8F19-98E96F6D8FD5}" destId="{D5999D92-8F31-4C4E-9894-15C9AAF2A27B}" srcOrd="0" destOrd="0" presId="urn:microsoft.com/office/officeart/2005/8/layout/hProcess9"/>
    <dgm:cxn modelId="{B06F44FE-404F-4FB6-96F0-5EBBEB5C323D}" type="presOf" srcId="{3CE2BAE5-F2A5-45D3-BEA0-6D81D4AF81BD}" destId="{93CFCED9-58B0-42CF-AF19-10FF7789ED2F}" srcOrd="0" destOrd="0" presId="urn:microsoft.com/office/officeart/2005/8/layout/hProcess9"/>
    <dgm:cxn modelId="{71D6B27F-073E-418A-A036-1B6D38F97D0A}" srcId="{160F6083-C269-4055-8F19-98E96F6D8FD5}" destId="{8400C19A-64E2-4FD8-94D3-12D5B3E1387A}" srcOrd="0" destOrd="0" parTransId="{55D249D1-4F6E-4237-898C-57BF866ABC47}" sibTransId="{A260A4FA-F280-4DFF-A565-C89F344CC071}"/>
    <dgm:cxn modelId="{57C77248-BA23-49D8-BE84-6958C915217E}" type="presOf" srcId="{5CF7B0F8-3EC0-4395-AC23-F12AD1B90D95}" destId="{A5BCB4AF-FFF1-4B7A-86A2-266A63A4118B}" srcOrd="0" destOrd="0" presId="urn:microsoft.com/office/officeart/2005/8/layout/hProcess9"/>
    <dgm:cxn modelId="{F24FA5B1-4638-4D32-BA95-622448BFB383}" srcId="{160F6083-C269-4055-8F19-98E96F6D8FD5}" destId="{5CF7B0F8-3EC0-4395-AC23-F12AD1B90D95}" srcOrd="2" destOrd="0" parTransId="{E8F471DE-3578-47EE-88B5-C7619A89E58B}" sibTransId="{66A0571C-11E9-42D3-897A-D9D729893BD5}"/>
    <dgm:cxn modelId="{FA4E4CD2-09B3-418C-9B56-6FF951385F58}" type="presOf" srcId="{8400C19A-64E2-4FD8-94D3-12D5B3E1387A}" destId="{806F66CF-8E25-414D-9514-6E3D4D94C94E}" srcOrd="0" destOrd="0" presId="urn:microsoft.com/office/officeart/2005/8/layout/hProcess9"/>
    <dgm:cxn modelId="{14DF26D8-043E-4DD4-B8FD-749DBBB116A6}" srcId="{160F6083-C269-4055-8F19-98E96F6D8FD5}" destId="{3CE2BAE5-F2A5-45D3-BEA0-6D81D4AF81BD}" srcOrd="1" destOrd="0" parTransId="{44609355-6110-44B5-97D7-E31B3428A6E2}" sibTransId="{C461609F-7583-4A9E-8E97-3BCFCBA340E9}"/>
    <dgm:cxn modelId="{29041039-B5C6-4946-B551-F1B6757491E7}" type="presParOf" srcId="{D5999D92-8F31-4C4E-9894-15C9AAF2A27B}" destId="{04EBE5E2-B575-4B2B-AD91-905F4161D272}" srcOrd="0" destOrd="0" presId="urn:microsoft.com/office/officeart/2005/8/layout/hProcess9"/>
    <dgm:cxn modelId="{E7B66578-1B49-4DA7-B908-008D6263AF26}" type="presParOf" srcId="{D5999D92-8F31-4C4E-9894-15C9AAF2A27B}" destId="{97884AA0-2145-4636-A093-F0E3DF8E883D}" srcOrd="1" destOrd="0" presId="urn:microsoft.com/office/officeart/2005/8/layout/hProcess9"/>
    <dgm:cxn modelId="{00043EBB-C18D-40CA-BA96-FE766FF6E4D1}" type="presParOf" srcId="{97884AA0-2145-4636-A093-F0E3DF8E883D}" destId="{806F66CF-8E25-414D-9514-6E3D4D94C94E}" srcOrd="0" destOrd="0" presId="urn:microsoft.com/office/officeart/2005/8/layout/hProcess9"/>
    <dgm:cxn modelId="{91CE5032-D68A-4714-A771-6AB95E3A03A7}" type="presParOf" srcId="{97884AA0-2145-4636-A093-F0E3DF8E883D}" destId="{7FBF9C6C-C463-4F6B-9DF2-19C52913BFAD}" srcOrd="1" destOrd="0" presId="urn:microsoft.com/office/officeart/2005/8/layout/hProcess9"/>
    <dgm:cxn modelId="{C7D2BB86-0892-4F39-9BCE-2B72A0EFCAA2}" type="presParOf" srcId="{97884AA0-2145-4636-A093-F0E3DF8E883D}" destId="{93CFCED9-58B0-42CF-AF19-10FF7789ED2F}" srcOrd="2" destOrd="0" presId="urn:microsoft.com/office/officeart/2005/8/layout/hProcess9"/>
    <dgm:cxn modelId="{1FDF5B76-441C-4B0F-8DA6-E3105A358ED2}" type="presParOf" srcId="{97884AA0-2145-4636-A093-F0E3DF8E883D}" destId="{F03E9BF6-7C03-4B2A-B425-35BC10748728}" srcOrd="3" destOrd="0" presId="urn:microsoft.com/office/officeart/2005/8/layout/hProcess9"/>
    <dgm:cxn modelId="{63649266-4F7D-4402-9A0C-6EA86CBF1D8C}" type="presParOf" srcId="{97884AA0-2145-4636-A093-F0E3DF8E883D}" destId="{A5BCB4AF-FFF1-4B7A-86A2-266A63A4118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BE5E2-B575-4B2B-AD91-905F4161D272}">
      <dsp:nvSpPr>
        <dsp:cNvPr id="0" name=""/>
        <dsp:cNvSpPr/>
      </dsp:nvSpPr>
      <dsp:spPr>
        <a:xfrm>
          <a:off x="788669" y="0"/>
          <a:ext cx="8938260" cy="4351338"/>
        </a:xfrm>
        <a:prstGeom prst="rightArrow">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806F66CF-8E25-414D-9514-6E3D4D94C94E}">
      <dsp:nvSpPr>
        <dsp:cNvPr id="0" name=""/>
        <dsp:cNvSpPr/>
      </dsp:nvSpPr>
      <dsp:spPr>
        <a:xfrm>
          <a:off x="310641" y="1305401"/>
          <a:ext cx="3154680" cy="1740535"/>
        </a:xfrm>
        <a:prstGeom prst="roundRect">
          <a:avLst/>
        </a:prstGeom>
        <a:solidFill>
          <a:srgbClr val="FFED00"/>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b-NO" sz="2800" kern="1200" dirty="0">
              <a:solidFill>
                <a:schemeClr val="tx1">
                  <a:lumMod val="75000"/>
                  <a:lumOff val="25000"/>
                </a:schemeClr>
              </a:solidFill>
            </a:rPr>
            <a:t>Lånekostnad</a:t>
          </a:r>
          <a:endParaRPr lang="nb-NO" sz="3800" kern="1200" dirty="0">
            <a:solidFill>
              <a:schemeClr val="tx1">
                <a:lumMod val="75000"/>
                <a:lumOff val="25000"/>
              </a:schemeClr>
            </a:solidFill>
          </a:endParaRPr>
        </a:p>
        <a:p>
          <a:pPr lvl="0" algn="ctr" defTabSz="1244600">
            <a:lnSpc>
              <a:spcPct val="90000"/>
            </a:lnSpc>
            <a:spcBef>
              <a:spcPct val="0"/>
            </a:spcBef>
            <a:spcAft>
              <a:spcPct val="35000"/>
            </a:spcAft>
          </a:pPr>
          <a:r>
            <a:rPr lang="nb-NO" sz="2800" kern="1200" dirty="0">
              <a:solidFill>
                <a:schemeClr val="tx1">
                  <a:lumMod val="75000"/>
                  <a:lumOff val="25000"/>
                </a:schemeClr>
              </a:solidFill>
            </a:rPr>
            <a:t>Kr. 500,-/</a:t>
          </a:r>
          <a:r>
            <a:rPr lang="nb-NO" sz="2800" kern="1200" dirty="0" err="1">
              <a:solidFill>
                <a:schemeClr val="tx1">
                  <a:lumMod val="75000"/>
                  <a:lumOff val="25000"/>
                </a:schemeClr>
              </a:solidFill>
            </a:rPr>
            <a:t>mnd</a:t>
          </a:r>
          <a:endParaRPr lang="nb-NO" sz="2800" kern="1200" dirty="0">
            <a:solidFill>
              <a:schemeClr val="tx1">
                <a:lumMod val="75000"/>
                <a:lumOff val="25000"/>
              </a:schemeClr>
            </a:solidFill>
          </a:endParaRPr>
        </a:p>
      </dsp:txBody>
      <dsp:txXfrm>
        <a:off x="395607" y="1390367"/>
        <a:ext cx="2984748" cy="1570603"/>
      </dsp:txXfrm>
    </dsp:sp>
    <dsp:sp modelId="{93CFCED9-58B0-42CF-AF19-10FF7789ED2F}">
      <dsp:nvSpPr>
        <dsp:cNvPr id="0" name=""/>
        <dsp:cNvSpPr/>
      </dsp:nvSpPr>
      <dsp:spPr>
        <a:xfrm>
          <a:off x="3680459" y="1305401"/>
          <a:ext cx="3154680" cy="1740535"/>
        </a:xfrm>
        <a:prstGeom prst="roundRect">
          <a:avLst/>
        </a:prstGeom>
        <a:solidFill>
          <a:srgbClr val="FFED00"/>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b-NO" sz="2800" kern="1200" dirty="0">
              <a:solidFill>
                <a:schemeClr val="tx1">
                  <a:lumMod val="75000"/>
                  <a:lumOff val="25000"/>
                </a:schemeClr>
              </a:solidFill>
            </a:rPr>
            <a:t>Verdi egenproduksjon</a:t>
          </a:r>
        </a:p>
        <a:p>
          <a:pPr lvl="0" algn="ctr" defTabSz="1244600">
            <a:lnSpc>
              <a:spcPct val="90000"/>
            </a:lnSpc>
            <a:spcBef>
              <a:spcPct val="0"/>
            </a:spcBef>
            <a:spcAft>
              <a:spcPct val="35000"/>
            </a:spcAft>
          </a:pPr>
          <a:r>
            <a:rPr lang="nb-NO" sz="2800" kern="1200" dirty="0">
              <a:solidFill>
                <a:schemeClr val="tx1">
                  <a:lumMod val="75000"/>
                  <a:lumOff val="25000"/>
                </a:schemeClr>
              </a:solidFill>
            </a:rPr>
            <a:t>Kr. 200,-/</a:t>
          </a:r>
          <a:r>
            <a:rPr lang="nb-NO" sz="2800" kern="1200" dirty="0" err="1">
              <a:solidFill>
                <a:schemeClr val="tx1">
                  <a:lumMod val="75000"/>
                  <a:lumOff val="25000"/>
                </a:schemeClr>
              </a:solidFill>
            </a:rPr>
            <a:t>mnd</a:t>
          </a:r>
          <a:endParaRPr lang="nb-NO" sz="2800" kern="1200" dirty="0">
            <a:solidFill>
              <a:schemeClr val="tx1">
                <a:lumMod val="75000"/>
                <a:lumOff val="25000"/>
              </a:schemeClr>
            </a:solidFill>
          </a:endParaRPr>
        </a:p>
      </dsp:txBody>
      <dsp:txXfrm>
        <a:off x="3765425" y="1390367"/>
        <a:ext cx="2984748" cy="1570603"/>
      </dsp:txXfrm>
    </dsp:sp>
    <dsp:sp modelId="{A5BCB4AF-FFF1-4B7A-86A2-266A63A4118B}">
      <dsp:nvSpPr>
        <dsp:cNvPr id="0" name=""/>
        <dsp:cNvSpPr/>
      </dsp:nvSpPr>
      <dsp:spPr>
        <a:xfrm>
          <a:off x="7050278" y="1305401"/>
          <a:ext cx="3154680" cy="1740535"/>
        </a:xfrm>
        <a:prstGeom prst="roundRect">
          <a:avLst/>
        </a:prstGeom>
        <a:solidFill>
          <a:srgbClr val="FFED00"/>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b-NO" sz="2800" kern="1200" dirty="0">
              <a:solidFill>
                <a:schemeClr val="tx1">
                  <a:lumMod val="75000"/>
                  <a:lumOff val="25000"/>
                </a:schemeClr>
              </a:solidFill>
            </a:rPr>
            <a:t>Kostnad</a:t>
          </a:r>
        </a:p>
        <a:p>
          <a:pPr lvl="0" algn="ctr" defTabSz="1244600">
            <a:lnSpc>
              <a:spcPct val="90000"/>
            </a:lnSpc>
            <a:spcBef>
              <a:spcPct val="0"/>
            </a:spcBef>
            <a:spcAft>
              <a:spcPct val="35000"/>
            </a:spcAft>
          </a:pPr>
          <a:r>
            <a:rPr lang="nb-NO" sz="2800" kern="1200" dirty="0">
              <a:solidFill>
                <a:schemeClr val="tx1">
                  <a:lumMod val="75000"/>
                  <a:lumOff val="25000"/>
                </a:schemeClr>
              </a:solidFill>
            </a:rPr>
            <a:t>Kr. 300,-/</a:t>
          </a:r>
          <a:r>
            <a:rPr lang="nb-NO" sz="2800" kern="1200" dirty="0" err="1">
              <a:solidFill>
                <a:schemeClr val="tx1">
                  <a:lumMod val="75000"/>
                  <a:lumOff val="25000"/>
                </a:schemeClr>
              </a:solidFill>
            </a:rPr>
            <a:t>mnd</a:t>
          </a:r>
          <a:endParaRPr lang="nb-NO" sz="2800" kern="1200" dirty="0">
            <a:solidFill>
              <a:schemeClr val="tx1">
                <a:lumMod val="75000"/>
                <a:lumOff val="25000"/>
              </a:schemeClr>
            </a:solidFill>
          </a:endParaRPr>
        </a:p>
      </dsp:txBody>
      <dsp:txXfrm>
        <a:off x="7135244" y="1390367"/>
        <a:ext cx="2984748"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99349-6E1C-4865-A64B-9E2541D93F4D}" type="datetimeFigureOut">
              <a:rPr lang="nb-NO" smtClean="0"/>
              <a:t>02.02.2019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A44E4-3E75-4A79-B536-639B8C90D6E7}" type="slidenum">
              <a:rPr lang="nb-NO" smtClean="0"/>
              <a:t>‹#›</a:t>
            </a:fld>
            <a:endParaRPr lang="nb-NO"/>
          </a:p>
        </p:txBody>
      </p:sp>
    </p:spTree>
    <p:extLst>
      <p:ext uri="{BB962C8B-B14F-4D97-AF65-F5344CB8AC3E}">
        <p14:creationId xmlns:p14="http://schemas.microsoft.com/office/powerpoint/2010/main" val="124576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p:cNvSpPr>
            <a:spLocks noGrp="1" noRot="1" noChangeAspect="1" noTextEdit="1"/>
          </p:cNvSpPr>
          <p:nvPr>
            <p:ph type="sldImg"/>
          </p:nvPr>
        </p:nvSpPr>
        <p:spPr>
          <a:ln/>
        </p:spPr>
      </p:sp>
      <p:sp>
        <p:nvSpPr>
          <p:cNvPr id="45059"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altLang="nb-NO" sz="1600" dirty="0"/>
              <a:t>Langgata 47 er det første borettslaget i Oslo der beboerne har satset på solcelleanlegg.</a:t>
            </a:r>
            <a:r>
              <a:rPr lang="nb-NO" altLang="nb-NO" sz="1600" baseline="0" dirty="0"/>
              <a:t> Anlegget kostet </a:t>
            </a:r>
            <a:r>
              <a:rPr lang="nb-NO" altLang="nb-NO" sz="1600" dirty="0"/>
              <a:t>350.000 kroner --   </a:t>
            </a:r>
          </a:p>
          <a:p>
            <a:r>
              <a:rPr lang="nb-NO" altLang="nb-NO" sz="1600" dirty="0"/>
              <a:t>men </a:t>
            </a:r>
            <a:r>
              <a:rPr lang="nb-NO" altLang="nb-NO" sz="1600" b="1" dirty="0"/>
              <a:t>40 prosent </a:t>
            </a:r>
            <a:r>
              <a:rPr lang="nb-NO" altLang="nb-NO" sz="1600" dirty="0"/>
              <a:t>av kostnadene dekkes gjennom </a:t>
            </a:r>
            <a:r>
              <a:rPr lang="nb-NO" altLang="nb-NO" sz="1600" b="1" dirty="0"/>
              <a:t>Oslo kommunes klima- og energifond</a:t>
            </a:r>
            <a:r>
              <a:rPr lang="nb-NO" altLang="nb-NO" sz="1600" dirty="0"/>
              <a:t>.</a:t>
            </a:r>
          </a:p>
          <a:p>
            <a:endParaRPr lang="nb-NO" altLang="nb-NO" sz="1600" dirty="0"/>
          </a:p>
          <a:p>
            <a:r>
              <a:rPr lang="nb-NO" altLang="nb-NO" sz="1600" dirty="0"/>
              <a:t>De</a:t>
            </a:r>
            <a:r>
              <a:rPr lang="nb-NO" altLang="nb-NO" sz="1600" baseline="0" dirty="0"/>
              <a:t> p</a:t>
            </a:r>
            <a:r>
              <a:rPr lang="nb-NO" altLang="nb-NO" sz="1600" dirty="0"/>
              <a:t>rognoserer produksjon på </a:t>
            </a:r>
            <a:r>
              <a:rPr lang="nb-NO" altLang="nb-NO" sz="1600" b="1" dirty="0"/>
              <a:t>15.000 kWh pr år  </a:t>
            </a:r>
            <a:r>
              <a:rPr lang="nb-NO" altLang="nb-NO" sz="1600" dirty="0"/>
              <a:t>-</a:t>
            </a:r>
            <a:r>
              <a:rPr lang="nb-NO" altLang="nb-NO" sz="1600" baseline="0" dirty="0"/>
              <a:t> 19 år  (210.000 / 0,75/ 15.000)  (350.000/ 0,75/ 15.000)=31 år</a:t>
            </a:r>
            <a:endParaRPr lang="nb-NO" altLang="nb-NO" sz="1600" dirty="0"/>
          </a:p>
          <a:p>
            <a:r>
              <a:rPr lang="nb-NO" altLang="nb-NO" sz="1600" dirty="0"/>
              <a:t>Solstrømmen går til fellesanlegg – ventilasjon, heis, fellesvaskeri og felleslys</a:t>
            </a:r>
          </a:p>
          <a:p>
            <a:endParaRPr lang="nb-NO" altLang="nb-NO" sz="1600" dirty="0"/>
          </a:p>
        </p:txBody>
      </p:sp>
      <p:sp>
        <p:nvSpPr>
          <p:cNvPr id="45060"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panose="02020603050405020304" pitchFamily="18" charset="0"/>
              </a:defRPr>
            </a:lvl1pPr>
            <a:lvl2pPr marL="742950" indent="-285750" defTabSz="917575">
              <a:defRPr sz="2400">
                <a:solidFill>
                  <a:schemeClr val="tx1"/>
                </a:solidFill>
                <a:latin typeface="Times" panose="02020603050405020304" pitchFamily="18" charset="0"/>
              </a:defRPr>
            </a:lvl2pPr>
            <a:lvl3pPr marL="1143000" indent="-228600" defTabSz="917575">
              <a:defRPr sz="2400">
                <a:solidFill>
                  <a:schemeClr val="tx1"/>
                </a:solidFill>
                <a:latin typeface="Times" panose="02020603050405020304" pitchFamily="18" charset="0"/>
              </a:defRPr>
            </a:lvl3pPr>
            <a:lvl4pPr marL="1600200" indent="-228600" defTabSz="917575">
              <a:defRPr sz="2400">
                <a:solidFill>
                  <a:schemeClr val="tx1"/>
                </a:solidFill>
                <a:latin typeface="Times" panose="02020603050405020304" pitchFamily="18" charset="0"/>
              </a:defRPr>
            </a:lvl4pPr>
            <a:lvl5pPr marL="2057400" indent="-228600" defTabSz="917575">
              <a:defRPr sz="2400">
                <a:solidFill>
                  <a:schemeClr val="tx1"/>
                </a:solidFill>
                <a:latin typeface="Times" panose="02020603050405020304" pitchFamily="18" charset="0"/>
              </a:defRPr>
            </a:lvl5pPr>
            <a:lvl6pPr marL="2514600" indent="-228600" defTabSz="9175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175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175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17575" eaLnBrk="0" fontAlgn="base" hangingPunct="0">
              <a:spcBef>
                <a:spcPct val="0"/>
              </a:spcBef>
              <a:spcAft>
                <a:spcPct val="0"/>
              </a:spcAft>
              <a:defRPr sz="2400">
                <a:solidFill>
                  <a:schemeClr val="tx1"/>
                </a:solidFill>
                <a:latin typeface="Times" panose="02020603050405020304" pitchFamily="18" charset="0"/>
              </a:defRPr>
            </a:lvl9pPr>
          </a:lstStyle>
          <a:p>
            <a:fld id="{FB77E44F-9CE7-4C20-A619-B6A1A678CF4A}" type="slidenum">
              <a:rPr lang="nb-NO" altLang="nb-NO" sz="1200" smtClean="0"/>
              <a:pPr/>
              <a:t>2</a:t>
            </a:fld>
            <a:endParaRPr lang="nb-NO" altLang="nb-NO" sz="1200"/>
          </a:p>
        </p:txBody>
      </p:sp>
    </p:spTree>
    <p:extLst>
      <p:ext uri="{BB962C8B-B14F-4D97-AF65-F5344CB8AC3E}">
        <p14:creationId xmlns:p14="http://schemas.microsoft.com/office/powerpoint/2010/main" val="128787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et priseksempel for et borettslag som har 16 leiligheter. Alle beboere er med på å spleise på et stort anlegg på 128 paneler (34,5 </a:t>
            </a:r>
            <a:r>
              <a:rPr lang="nb-NO" dirty="0" err="1"/>
              <a:t>kWp</a:t>
            </a:r>
            <a:r>
              <a:rPr lang="nb-NO" dirty="0"/>
              <a:t>). Hver beboer får sin andel paneler og sin strøm levert rett til sin leilighet. Det kables direkte til hver leilighet (i sikringsskapet).</a:t>
            </a:r>
          </a:p>
          <a:p>
            <a:r>
              <a:rPr lang="nb-NO" dirty="0"/>
              <a:t>Hver beboer får egen faktura på sin andel av anlegget og søker hver for seg om støtte fra </a:t>
            </a:r>
            <a:r>
              <a:rPr lang="nb-NO" dirty="0" err="1"/>
              <a:t>Enova</a:t>
            </a:r>
            <a:r>
              <a:rPr lang="nb-NO" dirty="0"/>
              <a:t>. Det kan regnes som 16 individuelle solcelleanlegg, men siden de monteres samtidig og sammen, vil alle spare store kostnader til montasje. Alle beboere må ikke nødvendigvis være med.</a:t>
            </a:r>
          </a:p>
        </p:txBody>
      </p:sp>
      <p:sp>
        <p:nvSpPr>
          <p:cNvPr id="4" name="Plassholder for lysbildenummer 3"/>
          <p:cNvSpPr>
            <a:spLocks noGrp="1"/>
          </p:cNvSpPr>
          <p:nvPr>
            <p:ph type="sldNum" sz="quarter" idx="10"/>
          </p:nvPr>
        </p:nvSpPr>
        <p:spPr/>
        <p:txBody>
          <a:bodyPr/>
          <a:lstStyle/>
          <a:p>
            <a:fld id="{90D4CE56-D113-4A54-A611-5A8088283C90}" type="slidenum">
              <a:rPr lang="nb-NO" smtClean="0"/>
              <a:t>3</a:t>
            </a:fld>
            <a:endParaRPr lang="nb-NO"/>
          </a:p>
        </p:txBody>
      </p:sp>
    </p:spTree>
    <p:extLst>
      <p:ext uri="{BB962C8B-B14F-4D97-AF65-F5344CB8AC3E}">
        <p14:creationId xmlns:p14="http://schemas.microsoft.com/office/powerpoint/2010/main" val="283731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beboer i det nevnte borettslaget bruker ca. 6000 kWh i strøm, og vil med et 2,1 kW solcelleanlegg produsere rundt 2000 kWh i året. Mesteparten av produksjonen skjer i perioden mai til august, mens mesteparten av forbruket er i vintermånedene. Vi sier at produksjon og forbruk er i «</a:t>
            </a:r>
            <a:r>
              <a:rPr lang="nb-NO" dirty="0" err="1"/>
              <a:t>motfas</a:t>
            </a:r>
            <a:r>
              <a:rPr lang="nb-NO" dirty="0"/>
              <a:t>». Solcelleanlegget bør ikke være større enn at man får bruk opp mesteparten av strømmen selv. Det gir best totaløkonomi. Et slik anlegg vil betale seg ila 10-15 år avhengig av strømpris.</a:t>
            </a:r>
          </a:p>
        </p:txBody>
      </p:sp>
      <p:sp>
        <p:nvSpPr>
          <p:cNvPr id="4" name="Plassholder for lysbildenummer 3"/>
          <p:cNvSpPr>
            <a:spLocks noGrp="1"/>
          </p:cNvSpPr>
          <p:nvPr>
            <p:ph type="sldNum" sz="quarter" idx="10"/>
          </p:nvPr>
        </p:nvSpPr>
        <p:spPr/>
        <p:txBody>
          <a:bodyPr/>
          <a:lstStyle/>
          <a:p>
            <a:fld id="{90D4CE56-D113-4A54-A611-5A8088283C90}" type="slidenum">
              <a:rPr lang="nb-NO" smtClean="0"/>
              <a:t>4</a:t>
            </a:fld>
            <a:endParaRPr lang="nb-NO"/>
          </a:p>
        </p:txBody>
      </p:sp>
    </p:spTree>
    <p:extLst>
      <p:ext uri="{BB962C8B-B14F-4D97-AF65-F5344CB8AC3E}">
        <p14:creationId xmlns:p14="http://schemas.microsoft.com/office/powerpoint/2010/main" val="226354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Som en tommelfingerregel sier vi 1000kWh pr. 1 </a:t>
            </a:r>
            <a:r>
              <a:rPr lang="nb-NO" dirty="0" err="1"/>
              <a:t>kWp</a:t>
            </a:r>
            <a:r>
              <a:rPr lang="nb-NO" baseline="0" dirty="0"/>
              <a:t> på </a:t>
            </a:r>
            <a:r>
              <a:rPr lang="nb-NO" baseline="0" dirty="0" err="1"/>
              <a:t>østlandet</a:t>
            </a:r>
            <a:r>
              <a:rPr lang="nb-NO" baseline="0" dirty="0"/>
              <a:t>- </a:t>
            </a:r>
            <a:r>
              <a:rPr lang="nb-NO" dirty="0"/>
              <a:t>Den mest effektive</a:t>
            </a:r>
            <a:r>
              <a:rPr lang="nb-NO" baseline="0" dirty="0"/>
              <a:t> installasjonsretningen er rett sydvendt med en helning på ca. 30-40 grader, litt avhengig av hvor i landet du bor. Forskjellen mellom en 100% optimal og en nesten optimal vinkel er ikke veldig stor. Standard takvinkel fungerer fint. Samme med øst/vest.</a:t>
            </a:r>
            <a:endParaRPr lang="nb-NO" dirty="0"/>
          </a:p>
        </p:txBody>
      </p:sp>
      <p:sp>
        <p:nvSpPr>
          <p:cNvPr id="4" name="Plassholder for lysbildenummer 3"/>
          <p:cNvSpPr>
            <a:spLocks noGrp="1"/>
          </p:cNvSpPr>
          <p:nvPr>
            <p:ph type="sldNum" sz="quarter" idx="10"/>
          </p:nvPr>
        </p:nvSpPr>
        <p:spPr/>
        <p:txBody>
          <a:bodyPr/>
          <a:lstStyle/>
          <a:p>
            <a:fld id="{90D4CE56-D113-4A54-A611-5A8088283C90}" type="slidenum">
              <a:rPr lang="nb-NO" smtClean="0"/>
              <a:t>5</a:t>
            </a:fld>
            <a:endParaRPr lang="nb-NO"/>
          </a:p>
        </p:txBody>
      </p:sp>
    </p:spTree>
    <p:extLst>
      <p:ext uri="{BB962C8B-B14F-4D97-AF65-F5344CB8AC3E}">
        <p14:creationId xmlns:p14="http://schemas.microsoft.com/office/powerpoint/2010/main" val="182335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Skygge er vår verste fiende. Litt skygge stopper all produksjon. </a:t>
            </a:r>
          </a:p>
        </p:txBody>
      </p:sp>
      <p:sp>
        <p:nvSpPr>
          <p:cNvPr id="4" name="Plassholder for lysbildenummer 3"/>
          <p:cNvSpPr>
            <a:spLocks noGrp="1"/>
          </p:cNvSpPr>
          <p:nvPr>
            <p:ph type="sldNum" sz="quarter" idx="10"/>
          </p:nvPr>
        </p:nvSpPr>
        <p:spPr/>
        <p:txBody>
          <a:bodyPr/>
          <a:lstStyle/>
          <a:p>
            <a:fld id="{90D4CE56-D113-4A54-A611-5A8088283C90}" type="slidenum">
              <a:rPr lang="nb-NO" smtClean="0"/>
              <a:t>6</a:t>
            </a:fld>
            <a:endParaRPr lang="nb-NO"/>
          </a:p>
        </p:txBody>
      </p:sp>
    </p:spTree>
    <p:extLst>
      <p:ext uri="{BB962C8B-B14F-4D97-AF65-F5344CB8AC3E}">
        <p14:creationId xmlns:p14="http://schemas.microsoft.com/office/powerpoint/2010/main" val="419449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dirty="0"/>
              <a:t>De som </a:t>
            </a:r>
            <a:r>
              <a:rPr lang="nb-NO" sz="1200" b="1" dirty="0"/>
              <a:t>selger</a:t>
            </a:r>
            <a:r>
              <a:rPr lang="nb-NO" sz="1200" dirty="0"/>
              <a:t> solceller</a:t>
            </a:r>
            <a:r>
              <a:rPr lang="nb-NO" sz="1200" baseline="0" dirty="0"/>
              <a:t> </a:t>
            </a:r>
            <a:r>
              <a:rPr lang="nb-NO" sz="1200" dirty="0"/>
              <a:t>og </a:t>
            </a:r>
            <a:r>
              <a:rPr lang="nb-NO" sz="1200" b="1" baseline="0" dirty="0"/>
              <a:t>solcelle entusiastene </a:t>
            </a:r>
            <a:r>
              <a:rPr lang="nb-NO" sz="1200" baseline="0" dirty="0"/>
              <a:t>– bruker blant annet disse argumentene:</a:t>
            </a:r>
            <a:endParaRPr lang="nb-NO" sz="120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dirty="0"/>
              <a:t>Bidrar til et </a:t>
            </a:r>
            <a:r>
              <a:rPr lang="nb-NO" b="1" dirty="0"/>
              <a:t>bedre miljø </a:t>
            </a:r>
            <a:r>
              <a:rPr lang="nb-NO" dirty="0"/>
              <a:t>og et </a:t>
            </a:r>
            <a:r>
              <a:rPr lang="nb-NO" b="1" dirty="0"/>
              <a:t>mer bærekraftig samfunn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dirty="0"/>
              <a:t>Bedre </a:t>
            </a:r>
            <a:r>
              <a:rPr lang="nb-NO" sz="1200" b="1" dirty="0"/>
              <a:t>kontroll på ditt energiforbruk</a:t>
            </a:r>
            <a:r>
              <a:rPr lang="nb-NO" sz="1200" dirty="0"/>
              <a:t> når du </a:t>
            </a:r>
            <a:r>
              <a:rPr lang="nb-NO" sz="1200" b="1" dirty="0"/>
              <a:t>aktivt følger med </a:t>
            </a:r>
            <a:r>
              <a:rPr lang="nb-NO" sz="1200" dirty="0"/>
              <a:t>på din egen produksjon og forbruk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b="1" dirty="0"/>
              <a:t>Reduserer din egen eksponering mot fremtidige strømprisøkninger </a:t>
            </a:r>
            <a:r>
              <a:rPr lang="nb-NO" sz="1200" dirty="0"/>
              <a:t>når du kan erstatte deler av forbruket med egenprodusert strøm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b="1" dirty="0"/>
              <a:t>Tilbakebetalingstiden</a:t>
            </a:r>
            <a:r>
              <a:rPr lang="nb-NO" sz="1200" dirty="0"/>
              <a:t> er avhengig av flere faktorer som produksjonsvolum, muligheter til å få </a:t>
            </a:r>
            <a:r>
              <a:rPr lang="nb-NO" sz="1200" b="1" dirty="0"/>
              <a:t>investeringsstøtte, strømprisutviklingen </a:t>
            </a:r>
            <a:r>
              <a:rPr lang="nb-NO" sz="1200" dirty="0"/>
              <a:t>og hvorvidt du velger å </a:t>
            </a:r>
            <a:r>
              <a:rPr lang="nb-NO" sz="1200" b="1" dirty="0"/>
              <a:t>selge overskuddsproduksjonen eller ikke</a:t>
            </a:r>
            <a:r>
              <a:rPr lang="nb-NO" sz="1200" dirty="0"/>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dirty="0"/>
              <a:t>Klarer du å bruke hele produksjonen selv vil det vær mest økonomisk.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nb-NO" sz="1200" dirty="0"/>
              <a:t>Men hvis man kun ser på det økonomiske aspektet så er </a:t>
            </a:r>
            <a:r>
              <a:rPr lang="nb-NO" sz="1200" b="1" dirty="0"/>
              <a:t>kanskje ikke solceller den mest fornuft</a:t>
            </a:r>
            <a:r>
              <a:rPr lang="nb-NO" b="1" dirty="0"/>
              <a:t>ige innvesteringen du kan gjøre</a:t>
            </a:r>
            <a:r>
              <a:rPr lang="nb-NO" dirty="0"/>
              <a:t>.</a:t>
            </a:r>
          </a:p>
          <a:p>
            <a:endParaRPr lang="nb-NO" dirty="0"/>
          </a:p>
        </p:txBody>
      </p:sp>
      <p:sp>
        <p:nvSpPr>
          <p:cNvPr id="4" name="Plassholder for lysbildenummer 3"/>
          <p:cNvSpPr>
            <a:spLocks noGrp="1"/>
          </p:cNvSpPr>
          <p:nvPr>
            <p:ph type="sldNum" sz="quarter" idx="10"/>
          </p:nvPr>
        </p:nvSpPr>
        <p:spPr/>
        <p:txBody>
          <a:bodyPr/>
          <a:lstStyle/>
          <a:p>
            <a:pPr>
              <a:defRPr/>
            </a:pPr>
            <a:fld id="{0FADF6B7-806A-4A33-8725-66F411D2E0C7}" type="slidenum">
              <a:rPr lang="nb-NO" altLang="nb-NO" smtClean="0"/>
              <a:pPr>
                <a:defRPr/>
              </a:pPr>
              <a:t>7</a:t>
            </a:fld>
            <a:endParaRPr lang="nb-NO" altLang="nb-NO"/>
          </a:p>
        </p:txBody>
      </p:sp>
    </p:spTree>
    <p:extLst>
      <p:ext uri="{BB962C8B-B14F-4D97-AF65-F5344CB8AC3E}">
        <p14:creationId xmlns:p14="http://schemas.microsoft.com/office/powerpoint/2010/main" val="64087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0D4CE56-D113-4A54-A611-5A8088283C90}" type="slidenum">
              <a:rPr lang="nb-NO" smtClean="0"/>
              <a:t>8</a:t>
            </a:fld>
            <a:endParaRPr lang="nb-NO"/>
          </a:p>
        </p:txBody>
      </p:sp>
    </p:spTree>
    <p:extLst>
      <p:ext uri="{BB962C8B-B14F-4D97-AF65-F5344CB8AC3E}">
        <p14:creationId xmlns:p14="http://schemas.microsoft.com/office/powerpoint/2010/main" val="257260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4B2D872-FA76-46B0-BBA3-53AF04A3775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xmlns="" id="{969F6F38-120E-4E3E-B944-C1E52005F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xmlns="" id="{D182A276-E4D2-4839-BC35-37FB5E2F1C76}"/>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65D18E85-65B8-4D98-9A7C-6D443EB183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3A07A3CC-52BE-4DC7-9E0D-BA6B4765823E}"/>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20210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F401A46-7C12-4448-A506-3BDA49EC0C1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xmlns="" id="{95FCE962-56F8-4175-B4E8-465AE38EF40E}"/>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4E4720A9-2B63-4385-8861-FFEEDE2AEBBD}"/>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56A5036F-20B0-44FE-91F8-CBDEB22E229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9583CB6E-53C0-4FDF-8761-062D926A6DF4}"/>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5838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xmlns="" id="{B567C7C6-EF12-4812-B2BD-9ED591BA12A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xmlns="" id="{7D1056AA-02AE-4001-879A-34752F303EBC}"/>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E843D62D-9A96-462A-9C76-D4FE6AA908A6}"/>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D1EAEE68-E9FC-45BC-82C3-AFF31025FB5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3FBD1380-C69A-47C2-A3A0-5F6F486CEAFC}"/>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69214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6632759-1367-4B69-BC88-88949E07B9F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3F58A9F1-E4D5-4AB3-8805-6EE58A623F5D}"/>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15B34D2C-1F08-4DFC-98FE-9B03B5D4D0ED}"/>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2EB5B62D-ACBF-4AE9-B6EF-DA4D034FAE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D9712E66-8866-4FE9-9C94-69F514CBE841}"/>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118784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00BBCE4-C391-43A9-B341-BBAB5C36670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xmlns="" id="{6B32C495-E444-4C41-8426-D04CDA46F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xmlns="" id="{DF3681B4-C91F-4474-B90B-CC21A491F72B}"/>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C48F8BED-D9D2-4644-90D3-B7B46F73A9D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5C287FF2-3707-4318-BFB7-5A5B8D6A177C}"/>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03360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B2054CC-4065-460C-8F5D-25F35F3E1B1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BCFFE5C2-3D62-4EC5-9888-34091AD49162}"/>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xmlns="" id="{29B9C53E-EF44-4272-B41F-061B183A8A45}"/>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xmlns="" id="{78A8F5C1-6292-489B-9773-EDF6AD88CFD0}"/>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6" name="Plassholder for bunntekst 5">
            <a:extLst>
              <a:ext uri="{FF2B5EF4-FFF2-40B4-BE49-F238E27FC236}">
                <a16:creationId xmlns:a16="http://schemas.microsoft.com/office/drawing/2014/main" xmlns="" id="{6F8B8D2E-01EA-457E-AD39-ED286698D6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C5A95C97-2AF2-41A6-9D18-CCB47D0E8422}"/>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04912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C7667C4D-E6E6-479B-AA01-2762ED9C3D1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xmlns="" id="{9CA12FDD-231A-4C87-9E58-7CA8CAD1A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xmlns="" id="{98204DBC-41B9-4D12-8074-673F19EEE829}"/>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xmlns="" id="{83F13C1B-FD44-4D8F-96D8-E5E096591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xmlns="" id="{23F81C83-3D05-4315-977E-21F4ED70CD6D}"/>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xmlns="" id="{346F1890-1D17-4A56-934D-AC1C5DAD6F03}"/>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8" name="Plassholder for bunntekst 7">
            <a:extLst>
              <a:ext uri="{FF2B5EF4-FFF2-40B4-BE49-F238E27FC236}">
                <a16:creationId xmlns:a16="http://schemas.microsoft.com/office/drawing/2014/main" xmlns="" id="{F4A49435-8B5E-4744-B7F4-A34DB74DF3D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xmlns="" id="{33FD60E6-39CA-4E38-A8AC-669D078598F4}"/>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15525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C7E06E16-5475-4532-B092-3D11F0EE6DE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xmlns="" id="{AA063D1F-1F3C-49B6-914A-9AE08C590C7C}"/>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4" name="Plassholder for bunntekst 3">
            <a:extLst>
              <a:ext uri="{FF2B5EF4-FFF2-40B4-BE49-F238E27FC236}">
                <a16:creationId xmlns:a16="http://schemas.microsoft.com/office/drawing/2014/main" xmlns="" id="{4FA5A28B-68C1-41E1-861A-32BB4A1C35E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xmlns="" id="{0E79BDCB-F9CB-459A-946E-0C8FC15AF1F4}"/>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9917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xmlns="" id="{0A213E6F-03AD-4381-BF61-BEB9EDD49290}"/>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3" name="Plassholder for bunntekst 2">
            <a:extLst>
              <a:ext uri="{FF2B5EF4-FFF2-40B4-BE49-F238E27FC236}">
                <a16:creationId xmlns:a16="http://schemas.microsoft.com/office/drawing/2014/main" xmlns="" id="{E57D5D8D-6DE4-4921-846E-64A73ABAA3C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xmlns="" id="{827980BB-BB97-4A3A-882D-3325C5C8FA79}"/>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21069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06D9B8F-8AC1-4A44-8348-3E50A140F2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xmlns="" id="{6D0E1E2F-AB71-4B43-B1FA-E8F2FD80CE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xmlns="" id="{AD9733D7-A66D-4467-B569-D3E283E44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FCCC5F31-9E4E-4D7E-89FC-B3DA2C3FC59B}"/>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6" name="Plassholder for bunntekst 5">
            <a:extLst>
              <a:ext uri="{FF2B5EF4-FFF2-40B4-BE49-F238E27FC236}">
                <a16:creationId xmlns:a16="http://schemas.microsoft.com/office/drawing/2014/main" xmlns="" id="{7D196DFF-3F83-4C1E-9003-2EBD5D3CE98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49C4E7E2-AA0C-48AC-A993-A87F39A57771}"/>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92751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53377BA-E98D-4703-A85C-D436DF32664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xmlns="" id="{E5C094E8-0EFF-4E79-AAE6-25B45F84C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xmlns="" id="{30EB651E-3A8E-4F3B-BC9A-9CA117B73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DB2C237F-5716-4F65-B650-25021002D588}"/>
              </a:ext>
            </a:extLst>
          </p:cNvPr>
          <p:cNvSpPr>
            <a:spLocks noGrp="1"/>
          </p:cNvSpPr>
          <p:nvPr>
            <p:ph type="dt" sz="half" idx="10"/>
          </p:nvPr>
        </p:nvSpPr>
        <p:spPr/>
        <p:txBody>
          <a:bodyPr/>
          <a:lstStyle/>
          <a:p>
            <a:fld id="{A4EE6910-B2C2-42A0-8C1C-718BCD10BEE0}" type="datetimeFigureOut">
              <a:rPr lang="nb-NO" smtClean="0"/>
              <a:t>02.02.2019</a:t>
            </a:fld>
            <a:endParaRPr lang="nb-NO"/>
          </a:p>
        </p:txBody>
      </p:sp>
      <p:sp>
        <p:nvSpPr>
          <p:cNvPr id="6" name="Plassholder for bunntekst 5">
            <a:extLst>
              <a:ext uri="{FF2B5EF4-FFF2-40B4-BE49-F238E27FC236}">
                <a16:creationId xmlns:a16="http://schemas.microsoft.com/office/drawing/2014/main" xmlns="" id="{BC35829A-429F-41D2-9174-3C7FF6AEF72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76402567-6476-4C5A-B11E-48EAB265D1EC}"/>
              </a:ext>
            </a:extLst>
          </p:cNvPr>
          <p:cNvSpPr>
            <a:spLocks noGrp="1"/>
          </p:cNvSpPr>
          <p:nvPr>
            <p:ph type="sldNum" sz="quarter" idx="12"/>
          </p:nvPr>
        </p:nvSpPr>
        <p:spPr/>
        <p:txBody>
          <a:bodyPr/>
          <a:lstStyle/>
          <a:p>
            <a:fld id="{48369240-CBB3-4911-B94A-228F147A2337}" type="slidenum">
              <a:rPr lang="nb-NO" smtClean="0"/>
              <a:t>‹#›</a:t>
            </a:fld>
            <a:endParaRPr lang="nb-NO"/>
          </a:p>
        </p:txBody>
      </p:sp>
    </p:spTree>
    <p:extLst>
      <p:ext uri="{BB962C8B-B14F-4D97-AF65-F5344CB8AC3E}">
        <p14:creationId xmlns:p14="http://schemas.microsoft.com/office/powerpoint/2010/main" val="39736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xmlns="" id="{1E4FBE4C-B2BE-445F-B2E8-E0DA14F9E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xmlns="" id="{7B332074-A910-4015-9413-19371D685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8E48441A-0A59-42EA-8621-BEF5D37A9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E6910-B2C2-42A0-8C1C-718BCD10BEE0}" type="datetimeFigureOut">
              <a:rPr lang="nb-NO" smtClean="0"/>
              <a:t>02.02.2019</a:t>
            </a:fld>
            <a:endParaRPr lang="nb-NO"/>
          </a:p>
        </p:txBody>
      </p:sp>
      <p:sp>
        <p:nvSpPr>
          <p:cNvPr id="5" name="Plassholder for bunntekst 4">
            <a:extLst>
              <a:ext uri="{FF2B5EF4-FFF2-40B4-BE49-F238E27FC236}">
                <a16:creationId xmlns:a16="http://schemas.microsoft.com/office/drawing/2014/main" xmlns="" id="{4A76C399-E5A4-43FC-A44F-969AF7BDA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xmlns="" id="{FBE070A0-CB6C-404D-A8BD-819D4C9ED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69240-CBB3-4911-B94A-228F147A2337}" type="slidenum">
              <a:rPr lang="nb-NO" smtClean="0"/>
              <a:t>‹#›</a:t>
            </a:fld>
            <a:endParaRPr lang="nb-NO"/>
          </a:p>
        </p:txBody>
      </p:sp>
      <p:pic>
        <p:nvPicPr>
          <p:cNvPr id="7" name="Bilde 6">
            <a:extLst>
              <a:ext uri="{FF2B5EF4-FFF2-40B4-BE49-F238E27FC236}">
                <a16:creationId xmlns:a16="http://schemas.microsoft.com/office/drawing/2014/main" xmlns="" id="{8CE971CE-0CD9-4B3D-9532-FF6725874E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258078"/>
            <a:ext cx="12192000" cy="1608126"/>
          </a:xfrm>
          <a:prstGeom prst="rect">
            <a:avLst/>
          </a:prstGeom>
        </p:spPr>
      </p:pic>
      <p:pic>
        <p:nvPicPr>
          <p:cNvPr id="8" name="Bilde 7">
            <a:extLst>
              <a:ext uri="{FF2B5EF4-FFF2-40B4-BE49-F238E27FC236}">
                <a16:creationId xmlns:a16="http://schemas.microsoft.com/office/drawing/2014/main" xmlns="" id="{C4C9B2F1-27E9-4424-B15E-2CD7C132C2A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20278" y="0"/>
            <a:ext cx="1121571" cy="1450728"/>
          </a:xfrm>
          <a:prstGeom prst="rect">
            <a:avLst/>
          </a:prstGeom>
        </p:spPr>
      </p:pic>
    </p:spTree>
    <p:extLst>
      <p:ext uri="{BB962C8B-B14F-4D97-AF65-F5344CB8AC3E}">
        <p14:creationId xmlns:p14="http://schemas.microsoft.com/office/powerpoint/2010/main" val="32950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09BEEE0-0E83-4217-B56B-28DCE02730B8}"/>
              </a:ext>
            </a:extLst>
          </p:cNvPr>
          <p:cNvSpPr>
            <a:spLocks noGrp="1"/>
          </p:cNvSpPr>
          <p:nvPr>
            <p:ph type="ctrTitle"/>
          </p:nvPr>
        </p:nvSpPr>
        <p:spPr>
          <a:xfrm>
            <a:off x="1436914" y="229218"/>
            <a:ext cx="9144000" cy="1370982"/>
          </a:xfrm>
        </p:spPr>
        <p:txBody>
          <a:bodyPr>
            <a:normAutofit/>
          </a:bodyPr>
          <a:lstStyle/>
          <a:p>
            <a:r>
              <a:rPr lang="nb-NO" sz="4400" dirty="0"/>
              <a:t>Solceller for beboere i </a:t>
            </a:r>
            <a:br>
              <a:rPr lang="nb-NO" sz="4400" dirty="0"/>
            </a:br>
            <a:r>
              <a:rPr lang="nb-NO" sz="4400" dirty="0"/>
              <a:t>borettslag og sameie</a:t>
            </a:r>
          </a:p>
        </p:txBody>
      </p:sp>
      <p:sp>
        <p:nvSpPr>
          <p:cNvPr id="3" name="Undertittel 2">
            <a:extLst>
              <a:ext uri="{FF2B5EF4-FFF2-40B4-BE49-F238E27FC236}">
                <a16:creationId xmlns:a16="http://schemas.microsoft.com/office/drawing/2014/main" xmlns="" id="{9A908F96-6276-42EC-9810-6F538CE236D2}"/>
              </a:ext>
            </a:extLst>
          </p:cNvPr>
          <p:cNvSpPr>
            <a:spLocks noGrp="1"/>
          </p:cNvSpPr>
          <p:nvPr>
            <p:ph type="subTitle" idx="1"/>
          </p:nvPr>
        </p:nvSpPr>
        <p:spPr>
          <a:xfrm>
            <a:off x="1524000" y="3602038"/>
            <a:ext cx="3594847" cy="1655762"/>
          </a:xfrm>
        </p:spPr>
        <p:txBody>
          <a:bodyPr/>
          <a:lstStyle/>
          <a:p>
            <a:r>
              <a:rPr lang="nb-NO" dirty="0"/>
              <a:t>Informasjon fra Fredrikstad EnergiSalg AS</a:t>
            </a:r>
          </a:p>
        </p:txBody>
      </p:sp>
      <p:pic>
        <p:nvPicPr>
          <p:cNvPr id="6" name="Bilde 5">
            <a:extLst>
              <a:ext uri="{FF2B5EF4-FFF2-40B4-BE49-F238E27FC236}">
                <a16:creationId xmlns:a16="http://schemas.microsoft.com/office/drawing/2014/main" xmlns="" id="{13EFE1F4-8432-47D3-8737-C188E357E1DB}"/>
              </a:ext>
            </a:extLst>
          </p:cNvPr>
          <p:cNvPicPr>
            <a:picLocks noChangeAspect="1"/>
          </p:cNvPicPr>
          <p:nvPr/>
        </p:nvPicPr>
        <p:blipFill rotWithShape="1">
          <a:blip r:embed="rId2">
            <a:extLst>
              <a:ext uri="{28A0092B-C50C-407E-A947-70E740481C1C}">
                <a14:useLocalDpi xmlns:a14="http://schemas.microsoft.com/office/drawing/2010/main" val="0"/>
              </a:ext>
            </a:extLst>
          </a:blip>
          <a:srcRect r="14135"/>
          <a:stretch/>
        </p:blipFill>
        <p:spPr>
          <a:xfrm>
            <a:off x="5863328" y="2852912"/>
            <a:ext cx="4804672" cy="3154014"/>
          </a:xfrm>
          <a:prstGeom prst="rect">
            <a:avLst/>
          </a:prstGeom>
        </p:spPr>
      </p:pic>
    </p:spTree>
    <p:extLst>
      <p:ext uri="{BB962C8B-B14F-4D97-AF65-F5344CB8AC3E}">
        <p14:creationId xmlns:p14="http://schemas.microsoft.com/office/powerpoint/2010/main" val="312788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088AD59-ED7B-4F77-B822-948F088A0968}"/>
              </a:ext>
            </a:extLst>
          </p:cNvPr>
          <p:cNvSpPr>
            <a:spLocks noGrp="1"/>
          </p:cNvSpPr>
          <p:nvPr>
            <p:ph type="title"/>
          </p:nvPr>
        </p:nvSpPr>
        <p:spPr>
          <a:xfrm>
            <a:off x="1595846" y="121285"/>
            <a:ext cx="10515600" cy="1325563"/>
          </a:xfrm>
        </p:spPr>
        <p:txBody>
          <a:bodyPr/>
          <a:lstStyle/>
          <a:p>
            <a:r>
              <a:rPr lang="nb-NO" dirty="0"/>
              <a:t>Kjøp eller finansiering – valget er ditt</a:t>
            </a:r>
          </a:p>
        </p:txBody>
      </p:sp>
      <p:sp>
        <p:nvSpPr>
          <p:cNvPr id="3" name="Plassholder for innhold 2">
            <a:extLst>
              <a:ext uri="{FF2B5EF4-FFF2-40B4-BE49-F238E27FC236}">
                <a16:creationId xmlns:a16="http://schemas.microsoft.com/office/drawing/2014/main" xmlns="" id="{14DD0678-2637-4EF3-9D71-C94613AA6787}"/>
              </a:ext>
            </a:extLst>
          </p:cNvPr>
          <p:cNvSpPr>
            <a:spLocks noGrp="1"/>
          </p:cNvSpPr>
          <p:nvPr>
            <p:ph idx="1"/>
          </p:nvPr>
        </p:nvSpPr>
        <p:spPr>
          <a:xfrm>
            <a:off x="1595846" y="1816916"/>
            <a:ext cx="10515600" cy="4351338"/>
          </a:xfrm>
        </p:spPr>
        <p:txBody>
          <a:bodyPr>
            <a:normAutofit fontScale="92500" lnSpcReduction="20000"/>
          </a:bodyPr>
          <a:lstStyle/>
          <a:p>
            <a:pPr marL="0" indent="0">
              <a:buNone/>
            </a:pPr>
            <a:r>
              <a:rPr lang="nb-NO" b="1" dirty="0"/>
              <a:t>Direkte kjøp solcelleanlegg</a:t>
            </a:r>
            <a:endParaRPr lang="nb-NO" dirty="0"/>
          </a:p>
          <a:p>
            <a:pPr marL="0" indent="0">
              <a:buNone/>
            </a:pPr>
            <a:r>
              <a:rPr lang="nb-NO" dirty="0"/>
              <a:t/>
            </a:r>
            <a:br>
              <a:rPr lang="nb-NO" dirty="0"/>
            </a:br>
            <a:r>
              <a:rPr lang="nb-NO" dirty="0"/>
              <a:t>Pris solcelleanlegg		kr. 50.000</a:t>
            </a:r>
          </a:p>
          <a:p>
            <a:pPr marL="0" indent="0">
              <a:buNone/>
            </a:pPr>
            <a:r>
              <a:rPr lang="nb-NO" u="sng" dirty="0" err="1"/>
              <a:t>Enovastøtte</a:t>
            </a:r>
            <a:r>
              <a:rPr lang="nb-NO" u="sng" dirty="0"/>
              <a:t> 		</a:t>
            </a:r>
            <a:r>
              <a:rPr lang="nb-NO" u="sng" dirty="0">
                <a:solidFill>
                  <a:schemeClr val="accent6">
                    <a:lumMod val="50000"/>
                  </a:schemeClr>
                </a:solidFill>
              </a:rPr>
              <a:t>-	kr. 14.000</a:t>
            </a:r>
            <a:endParaRPr lang="nb-NO" dirty="0">
              <a:solidFill>
                <a:schemeClr val="accent6">
                  <a:lumMod val="50000"/>
                </a:schemeClr>
              </a:solidFill>
            </a:endParaRPr>
          </a:p>
          <a:p>
            <a:pPr marL="0" indent="0">
              <a:buNone/>
            </a:pPr>
            <a:r>
              <a:rPr lang="nb-NO" b="1" u="sng" dirty="0"/>
              <a:t>Kostpris 			kr. 36.000</a:t>
            </a:r>
            <a:endParaRPr lang="nb-NO" dirty="0"/>
          </a:p>
          <a:p>
            <a:pPr marL="0" indent="0">
              <a:buNone/>
            </a:pPr>
            <a:endParaRPr lang="nb-NO" i="1" dirty="0"/>
          </a:p>
          <a:p>
            <a:pPr marL="0" indent="0">
              <a:buNone/>
            </a:pPr>
            <a:r>
              <a:rPr lang="nb-NO" sz="2200" b="1" i="1" dirty="0"/>
              <a:t>Forutsetninger:</a:t>
            </a:r>
          </a:p>
          <a:p>
            <a:r>
              <a:rPr lang="nb-NO" sz="2200" i="1" dirty="0"/>
              <a:t>Bolig eller fritidsbolig i Fredrikstad, Hvaler, Sarpsborg eller Råde.</a:t>
            </a:r>
          </a:p>
          <a:p>
            <a:r>
              <a:rPr lang="nb-NO" sz="2200" i="1" dirty="0"/>
              <a:t>Takvinkel maks 35 grader og høyde til takfot maks 6 meter</a:t>
            </a:r>
          </a:p>
          <a:p>
            <a:r>
              <a:rPr lang="nb-NO" sz="2200" i="1" dirty="0"/>
              <a:t>Alle taktyper bortsett fra </a:t>
            </a:r>
            <a:r>
              <a:rPr lang="nb-NO" sz="2200" i="1" dirty="0" err="1"/>
              <a:t>Decra</a:t>
            </a:r>
            <a:endParaRPr lang="nb-NO" sz="2200" i="1" dirty="0"/>
          </a:p>
          <a:p>
            <a:r>
              <a:rPr lang="nb-NO" sz="2200" i="1" dirty="0"/>
              <a:t>Kun til strømkunder hos FES</a:t>
            </a:r>
          </a:p>
          <a:p>
            <a:pPr marL="0" indent="0">
              <a:buNone/>
            </a:pPr>
            <a:endParaRPr lang="nb-NO" i="1" dirty="0"/>
          </a:p>
          <a:p>
            <a:pPr marL="0" indent="0">
              <a:buNone/>
            </a:pPr>
            <a:endParaRPr lang="nb-NO" i="1" dirty="0"/>
          </a:p>
        </p:txBody>
      </p:sp>
    </p:spTree>
    <p:extLst>
      <p:ext uri="{BB962C8B-B14F-4D97-AF65-F5344CB8AC3E}">
        <p14:creationId xmlns:p14="http://schemas.microsoft.com/office/powerpoint/2010/main" val="251510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088AD59-ED7B-4F77-B822-948F088A0968}"/>
              </a:ext>
            </a:extLst>
          </p:cNvPr>
          <p:cNvSpPr>
            <a:spLocks noGrp="1"/>
          </p:cNvSpPr>
          <p:nvPr>
            <p:ph type="title"/>
          </p:nvPr>
        </p:nvSpPr>
        <p:spPr>
          <a:xfrm>
            <a:off x="1743892" y="190953"/>
            <a:ext cx="10515600" cy="1325563"/>
          </a:xfrm>
        </p:spPr>
        <p:txBody>
          <a:bodyPr/>
          <a:lstStyle/>
          <a:p>
            <a:r>
              <a:rPr lang="nb-NO" dirty="0"/>
              <a:t>Kjøp eller finansiering – valget er ditt</a:t>
            </a:r>
          </a:p>
        </p:txBody>
      </p:sp>
      <p:sp>
        <p:nvSpPr>
          <p:cNvPr id="3" name="Plassholder for innhold 2">
            <a:extLst>
              <a:ext uri="{FF2B5EF4-FFF2-40B4-BE49-F238E27FC236}">
                <a16:creationId xmlns:a16="http://schemas.microsoft.com/office/drawing/2014/main" xmlns="" id="{14DD0678-2637-4EF3-9D71-C94613AA6787}"/>
              </a:ext>
            </a:extLst>
          </p:cNvPr>
          <p:cNvSpPr>
            <a:spLocks noGrp="1"/>
          </p:cNvSpPr>
          <p:nvPr>
            <p:ph idx="1"/>
          </p:nvPr>
        </p:nvSpPr>
        <p:spPr>
          <a:xfrm>
            <a:off x="1447800" y="1825625"/>
            <a:ext cx="10515600" cy="4351338"/>
          </a:xfrm>
        </p:spPr>
        <p:txBody>
          <a:bodyPr>
            <a:normAutofit/>
          </a:bodyPr>
          <a:lstStyle/>
          <a:p>
            <a:pPr marL="0" indent="0">
              <a:buNone/>
            </a:pPr>
            <a:r>
              <a:rPr lang="nb-NO" b="1" dirty="0"/>
              <a:t>Lånefinansiert solcelleanlegg</a:t>
            </a:r>
            <a:endParaRPr lang="nb-NO" dirty="0"/>
          </a:p>
          <a:p>
            <a:pPr marL="0" indent="0">
              <a:buNone/>
            </a:pPr>
            <a:r>
              <a:rPr lang="nb-NO" b="1" u="sng" dirty="0"/>
              <a:t/>
            </a:r>
            <a:br>
              <a:rPr lang="nb-NO" b="1" u="sng" dirty="0"/>
            </a:br>
            <a:r>
              <a:rPr lang="nb-NO" b="1" u="sng" dirty="0"/>
              <a:t>Kostpris 			kr. 36.000</a:t>
            </a:r>
            <a:endParaRPr lang="nb-NO" dirty="0"/>
          </a:p>
          <a:p>
            <a:pPr marL="0" indent="0">
              <a:buNone/>
            </a:pPr>
            <a:endParaRPr lang="nb-NO" sz="2000" i="1" dirty="0"/>
          </a:p>
          <a:p>
            <a:pPr marL="0" indent="0">
              <a:buNone/>
            </a:pPr>
            <a:endParaRPr lang="nb-NO" sz="2000" i="1" dirty="0"/>
          </a:p>
          <a:p>
            <a:pPr marL="0" indent="0">
              <a:buNone/>
            </a:pPr>
            <a:r>
              <a:rPr lang="nb-NO" sz="2000" dirty="0"/>
              <a:t>Egenproduksjonen avhenger av solcelleanleggets plassering, takvinkel og himmelretning, samt boligens geografiske plassering.  </a:t>
            </a:r>
            <a:br>
              <a:rPr lang="nb-NO" sz="2000" dirty="0"/>
            </a:br>
            <a:endParaRPr lang="nb-NO" sz="2000" dirty="0"/>
          </a:p>
          <a:p>
            <a:pPr marL="0" indent="0">
              <a:buNone/>
            </a:pPr>
            <a:r>
              <a:rPr lang="nb-NO" sz="2000" dirty="0"/>
              <a:t>Effektiv rente 11,2 %, 36.000,- o/10 år, kostnad: 22.644,- Totalt: 58.644,- Ekspress Bank.</a:t>
            </a:r>
          </a:p>
        </p:txBody>
      </p:sp>
    </p:spTree>
    <p:extLst>
      <p:ext uri="{BB962C8B-B14F-4D97-AF65-F5344CB8AC3E}">
        <p14:creationId xmlns:p14="http://schemas.microsoft.com/office/powerpoint/2010/main" val="22740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F15CF45-3C29-4016-8B33-8ADA7549346A}"/>
              </a:ext>
            </a:extLst>
          </p:cNvPr>
          <p:cNvSpPr>
            <a:spLocks noGrp="1"/>
          </p:cNvSpPr>
          <p:nvPr>
            <p:ph type="title"/>
          </p:nvPr>
        </p:nvSpPr>
        <p:spPr>
          <a:xfrm>
            <a:off x="2327366" y="164828"/>
            <a:ext cx="10515600" cy="1325563"/>
          </a:xfrm>
        </p:spPr>
        <p:txBody>
          <a:bodyPr/>
          <a:lstStyle/>
          <a:p>
            <a:r>
              <a:rPr lang="nb-NO" dirty="0"/>
              <a:t>Kostnad ved lånefinansiering</a:t>
            </a:r>
          </a:p>
        </p:txBody>
      </p:sp>
      <p:graphicFrame>
        <p:nvGraphicFramePr>
          <p:cNvPr id="4" name="Plassholder for innhold 3">
            <a:extLst>
              <a:ext uri="{FF2B5EF4-FFF2-40B4-BE49-F238E27FC236}">
                <a16:creationId xmlns:a16="http://schemas.microsoft.com/office/drawing/2014/main" xmlns="" id="{2C44C1B1-8A3E-437A-B047-2A56242FAE94}"/>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ktangel 5">
            <a:extLst>
              <a:ext uri="{FF2B5EF4-FFF2-40B4-BE49-F238E27FC236}">
                <a16:creationId xmlns:a16="http://schemas.microsoft.com/office/drawing/2014/main" xmlns="" id="{AF07D38C-DD74-47F6-9A6A-2230CEE6DAD3}"/>
              </a:ext>
            </a:extLst>
          </p:cNvPr>
          <p:cNvSpPr/>
          <p:nvPr/>
        </p:nvSpPr>
        <p:spPr>
          <a:xfrm>
            <a:off x="1270958" y="5665569"/>
            <a:ext cx="6096000" cy="646331"/>
          </a:xfrm>
          <a:prstGeom prst="rect">
            <a:avLst/>
          </a:prstGeom>
        </p:spPr>
        <p:txBody>
          <a:bodyPr>
            <a:spAutoFit/>
          </a:bodyPr>
          <a:lstStyle/>
          <a:p>
            <a:r>
              <a:rPr lang="nb-NO" dirty="0" err="1">
                <a:solidFill>
                  <a:srgbClr val="333333"/>
                </a:solidFill>
                <a:latin typeface="Open Sans"/>
              </a:rPr>
              <a:t>Eff.rente</a:t>
            </a:r>
            <a:r>
              <a:rPr lang="nb-NO" dirty="0">
                <a:solidFill>
                  <a:srgbClr val="333333"/>
                </a:solidFill>
                <a:latin typeface="Open Sans"/>
              </a:rPr>
              <a:t> 11,2 %, 36.000,- o/10 år, kostnad: 22.644,- Totalt: 58.644,- I sam­arbeid med Ekspress Bank.</a:t>
            </a:r>
            <a:endParaRPr lang="nb-NO" dirty="0"/>
          </a:p>
        </p:txBody>
      </p:sp>
    </p:spTree>
    <p:extLst>
      <p:ext uri="{BB962C8B-B14F-4D97-AF65-F5344CB8AC3E}">
        <p14:creationId xmlns:p14="http://schemas.microsoft.com/office/powerpoint/2010/main" val="3649145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tel 1"/>
          <p:cNvSpPr>
            <a:spLocks noGrp="1"/>
          </p:cNvSpPr>
          <p:nvPr>
            <p:ph type="title"/>
          </p:nvPr>
        </p:nvSpPr>
        <p:spPr>
          <a:xfrm>
            <a:off x="2756692" y="123391"/>
            <a:ext cx="6987383" cy="1325563"/>
          </a:xfrm>
        </p:spPr>
        <p:txBody>
          <a:bodyPr>
            <a:normAutofit/>
          </a:bodyPr>
          <a:lstStyle/>
          <a:p>
            <a:r>
              <a:rPr lang="nb-NO" altLang="nb-NO" dirty="0"/>
              <a:t>Solceller i </a:t>
            </a:r>
            <a:r>
              <a:rPr lang="nb-NO" altLang="nb-NO" dirty="0" smtClean="0"/>
              <a:t>borettslag/sameie </a:t>
            </a:r>
            <a:endParaRPr lang="nb-NO" altLang="nb-NO" dirty="0"/>
          </a:p>
        </p:txBody>
      </p:sp>
      <p:sp>
        <p:nvSpPr>
          <p:cNvPr id="44036" name="Rektangel 8"/>
          <p:cNvSpPr>
            <a:spLocks noChangeArrowheads="1"/>
          </p:cNvSpPr>
          <p:nvPr/>
        </p:nvSpPr>
        <p:spPr bwMode="auto">
          <a:xfrm>
            <a:off x="2756693" y="5523346"/>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None/>
            </a:pPr>
            <a:r>
              <a:rPr lang="nb-NO" altLang="nb-NO" sz="1600" dirty="0">
                <a:latin typeface="+mj-lt"/>
              </a:rPr>
              <a:t>Langgata 47 ble i 2015 det første borettslaget i Oslo som har satset på solceller. Strømmen brukes til heis, ventilasjon, fellesvaskeri og lys.</a:t>
            </a:r>
          </a:p>
          <a:p>
            <a:pPr eaLnBrk="1" hangingPunct="1">
              <a:spcBef>
                <a:spcPct val="0"/>
              </a:spcBef>
              <a:buFontTx/>
              <a:buNone/>
            </a:pPr>
            <a:r>
              <a:rPr lang="nb-NO" altLang="nb-NO" sz="1600" dirty="0">
                <a:latin typeface="+mj-lt"/>
              </a:rPr>
              <a:t> - 69 </a:t>
            </a:r>
            <a:r>
              <a:rPr lang="nb-NO" altLang="nb-NO" sz="1600" dirty="0" err="1">
                <a:latin typeface="+mj-lt"/>
              </a:rPr>
              <a:t>stk</a:t>
            </a:r>
            <a:r>
              <a:rPr lang="nb-NO" altLang="nb-NO" sz="1600" dirty="0">
                <a:latin typeface="+mj-lt"/>
              </a:rPr>
              <a:t> paneler, 15 000 kWh</a:t>
            </a:r>
          </a:p>
        </p:txBody>
      </p:sp>
      <p:pic>
        <p:nvPicPr>
          <p:cNvPr id="3074" name="Picture 2" descr="http://www.dagsavisen.no/polopoly_fs/1.733615.1464862741!/image/image.jpg_gen/derivatives/169_1600/image.jpg">
            <a:extLst>
              <a:ext uri="{FF2B5EF4-FFF2-40B4-BE49-F238E27FC236}">
                <a16:creationId xmlns:a16="http://schemas.microsoft.com/office/drawing/2014/main" xmlns="" id="{C95606BA-F007-4D00-ABFF-D261DF768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692" y="1652326"/>
            <a:ext cx="6678612" cy="375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0A7FD48B-87BA-4AE6-80FF-F155CC198B5E}"/>
              </a:ext>
            </a:extLst>
          </p:cNvPr>
          <p:cNvSpPr>
            <a:spLocks noGrp="1"/>
          </p:cNvSpPr>
          <p:nvPr>
            <p:ph type="title"/>
          </p:nvPr>
        </p:nvSpPr>
        <p:spPr>
          <a:xfrm>
            <a:off x="1047206" y="103868"/>
            <a:ext cx="10515600" cy="1325563"/>
          </a:xfrm>
        </p:spPr>
        <p:txBody>
          <a:bodyPr/>
          <a:lstStyle/>
          <a:p>
            <a:r>
              <a:rPr lang="nb-NO" dirty="0"/>
              <a:t>Individuelle solcelleanlegg i </a:t>
            </a:r>
            <a:r>
              <a:rPr lang="nb-NO" dirty="0" smtClean="0"/>
              <a:t>sameie</a:t>
            </a:r>
            <a:endParaRPr lang="nb-NO" dirty="0"/>
          </a:p>
        </p:txBody>
      </p:sp>
      <p:sp>
        <p:nvSpPr>
          <p:cNvPr id="47" name="TekstSylinder 46">
            <a:extLst>
              <a:ext uri="{FF2B5EF4-FFF2-40B4-BE49-F238E27FC236}">
                <a16:creationId xmlns:a16="http://schemas.microsoft.com/office/drawing/2014/main" xmlns="" id="{219D7024-D947-4400-8566-4D63B9176541}"/>
              </a:ext>
            </a:extLst>
          </p:cNvPr>
          <p:cNvSpPr txBox="1"/>
          <p:nvPr/>
        </p:nvSpPr>
        <p:spPr>
          <a:xfrm>
            <a:off x="5232153" y="2840132"/>
            <a:ext cx="6121647" cy="3816429"/>
          </a:xfrm>
          <a:prstGeom prst="rect">
            <a:avLst/>
          </a:prstGeom>
          <a:noFill/>
          <a:ln>
            <a:solidFill>
              <a:schemeClr val="tx1"/>
            </a:solidFill>
          </a:ln>
        </p:spPr>
        <p:txBody>
          <a:bodyPr wrap="square" rtlCol="0">
            <a:spAutoFit/>
          </a:bodyPr>
          <a:lstStyle/>
          <a:p>
            <a:r>
              <a:rPr lang="nb-NO" sz="1400" b="1" u="sng" dirty="0"/>
              <a:t>Priseksempel for 16 leiligheter (8 paneler pr. leilighet – totalt 128 </a:t>
            </a:r>
            <a:r>
              <a:rPr lang="nb-NO" sz="1400" b="1" u="sng" dirty="0" err="1"/>
              <a:t>stk</a:t>
            </a:r>
            <a:r>
              <a:rPr lang="nb-NO" sz="1400" b="1" u="sng" dirty="0"/>
              <a:t>)</a:t>
            </a:r>
            <a:br>
              <a:rPr lang="nb-NO" sz="1400" b="1" u="sng" dirty="0"/>
            </a:br>
            <a:endParaRPr lang="nb-NO" sz="1200" b="1" u="sng" dirty="0"/>
          </a:p>
          <a:p>
            <a:r>
              <a:rPr lang="nb-NO" sz="1200" dirty="0"/>
              <a:t>Totalkostnad: 516.242,- inkl. mva.</a:t>
            </a:r>
          </a:p>
          <a:p>
            <a:endParaRPr lang="nb-NO" sz="1200" dirty="0"/>
          </a:p>
          <a:p>
            <a:r>
              <a:rPr lang="nb-NO" sz="1200" dirty="0"/>
              <a:t>Fakturapris pr. leilighet: 	 kr. 32.265,- </a:t>
            </a:r>
          </a:p>
          <a:p>
            <a:r>
              <a:rPr lang="nb-NO" sz="1200" u="sng" dirty="0"/>
              <a:t>Støtte fra </a:t>
            </a:r>
            <a:r>
              <a:rPr lang="nb-NO" sz="1200" u="sng" dirty="0" err="1"/>
              <a:t>Enova</a:t>
            </a:r>
            <a:r>
              <a:rPr lang="nb-NO" sz="1200" u="sng" dirty="0"/>
              <a:t>: 	kr. -11.292,-</a:t>
            </a:r>
          </a:p>
          <a:p>
            <a:r>
              <a:rPr lang="nb-NO" sz="1200" b="1" u="sng" dirty="0"/>
              <a:t>Netto kostnad pr. leilighet:	 kr. 20.973,</a:t>
            </a:r>
            <a:r>
              <a:rPr lang="nb-NO" sz="1400" b="1" u="sng" dirty="0"/>
              <a:t>-</a:t>
            </a:r>
          </a:p>
          <a:p>
            <a:r>
              <a:rPr lang="nb-NO" sz="1400" dirty="0"/>
              <a:t/>
            </a:r>
            <a:br>
              <a:rPr lang="nb-NO" sz="1400" dirty="0"/>
            </a:br>
            <a:r>
              <a:rPr lang="nb-NO" sz="1400" b="1" dirty="0"/>
              <a:t>Slik gjør dere:</a:t>
            </a:r>
          </a:p>
          <a:p>
            <a:pPr marL="342900" indent="-342900">
              <a:buFont typeface="+mj-lt"/>
              <a:buAutoNum type="arabicPeriod"/>
            </a:pPr>
            <a:r>
              <a:rPr lang="nb-NO" sz="1400" dirty="0"/>
              <a:t>Sørg for et vedtak i borrettslaget/sameiet om at solcelleanlegg på taket er ønsket.</a:t>
            </a:r>
          </a:p>
          <a:p>
            <a:pPr marL="342900" indent="-342900">
              <a:buFont typeface="+mj-lt"/>
              <a:buAutoNum type="arabicPeriod"/>
            </a:pPr>
            <a:r>
              <a:rPr lang="nb-NO" sz="1400" dirty="0"/>
              <a:t>Etabler en innkjøpsgruppe. Alle interesserte signerer en felles avtale om å kjøpe inn sammen og dele kostandene.</a:t>
            </a:r>
          </a:p>
          <a:p>
            <a:pPr marL="342900" indent="-342900">
              <a:buFont typeface="+mj-lt"/>
              <a:buAutoNum type="arabicPeriod"/>
            </a:pPr>
            <a:r>
              <a:rPr lang="nb-NO" sz="1400" dirty="0"/>
              <a:t>Kontakt Fredrikstad EnergiSalg og be om tilbud på solcelleanlegg.</a:t>
            </a:r>
          </a:p>
          <a:p>
            <a:pPr marL="342900" indent="-342900">
              <a:buFont typeface="+mj-lt"/>
              <a:buAutoNum type="arabicPeriod"/>
            </a:pPr>
            <a:r>
              <a:rPr lang="nb-NO" sz="1400" dirty="0"/>
              <a:t>Solcellespesialisten monterer og fakturerer beboerne. Hver beboer får faktura på sin andel av anlegget.</a:t>
            </a:r>
          </a:p>
          <a:p>
            <a:pPr marL="342900" indent="-342900">
              <a:buFont typeface="+mj-lt"/>
              <a:buAutoNum type="arabicPeriod"/>
            </a:pPr>
            <a:r>
              <a:rPr lang="nb-NO" sz="1400" dirty="0"/>
              <a:t>Hver beboer søker </a:t>
            </a:r>
            <a:r>
              <a:rPr lang="nb-NO" sz="1400" dirty="0" err="1"/>
              <a:t>Enova</a:t>
            </a:r>
            <a:r>
              <a:rPr lang="nb-NO" sz="1400" dirty="0"/>
              <a:t>-støtte til sitt anlegg.</a:t>
            </a:r>
          </a:p>
          <a:p>
            <a:endParaRPr lang="nb-NO" sz="1400" dirty="0"/>
          </a:p>
        </p:txBody>
      </p:sp>
      <p:pic>
        <p:nvPicPr>
          <p:cNvPr id="2050" name="Picture 2" descr="Relatert bilde">
            <a:extLst>
              <a:ext uri="{FF2B5EF4-FFF2-40B4-BE49-F238E27FC236}">
                <a16:creationId xmlns:a16="http://schemas.microsoft.com/office/drawing/2014/main" xmlns="" id="{5BB994BA-8360-4AEA-85EC-818CF0F97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66980"/>
            <a:ext cx="4191000" cy="31432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xmlns="" id="{E79A666D-4D3C-4A6D-81F2-7641F9905490}"/>
              </a:ext>
            </a:extLst>
          </p:cNvPr>
          <p:cNvSpPr txBox="1"/>
          <p:nvPr/>
        </p:nvSpPr>
        <p:spPr>
          <a:xfrm>
            <a:off x="950258" y="1497102"/>
            <a:ext cx="9906001" cy="1200329"/>
          </a:xfrm>
          <a:prstGeom prst="rect">
            <a:avLst/>
          </a:prstGeom>
          <a:noFill/>
        </p:spPr>
        <p:txBody>
          <a:bodyPr wrap="square" rtlCol="0">
            <a:spAutoFit/>
          </a:bodyPr>
          <a:lstStyle/>
          <a:p>
            <a:r>
              <a:rPr lang="nb-NO" dirty="0"/>
              <a:t>Det er mulig å investere i solcelleanlegg i </a:t>
            </a:r>
            <a:r>
              <a:rPr lang="nb-NO" dirty="0" smtClean="0"/>
              <a:t>borettslag/sameie, </a:t>
            </a:r>
            <a:r>
              <a:rPr lang="nb-NO" dirty="0"/>
              <a:t>selv om ikke alle beboere ønsker å være med på ordningen. Beboere som ønsker å bli grønne kan gå sammen om felles innkjøp og montering. Du betaler for din del av solcelleanlegget og du eier din del av solcelleanlegget. Dine paneler produserer strøm til din egen leilighet . Hver beboer kan velge hvor mange paneler de ønsker å eie.</a:t>
            </a:r>
          </a:p>
        </p:txBody>
      </p:sp>
    </p:spTree>
    <p:extLst>
      <p:ext uri="{BB962C8B-B14F-4D97-AF65-F5344CB8AC3E}">
        <p14:creationId xmlns:p14="http://schemas.microsoft.com/office/powerpoint/2010/main" val="2521262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xmlns="" id="{44053AE6-F84D-4B7A-8A4C-5922C8F5ED0B}"/>
              </a:ext>
            </a:extLst>
          </p:cNvPr>
          <p:cNvSpPr>
            <a:spLocks noGrp="1"/>
          </p:cNvSpPr>
          <p:nvPr>
            <p:ph type="title"/>
          </p:nvPr>
        </p:nvSpPr>
        <p:spPr>
          <a:xfrm>
            <a:off x="3584665" y="147411"/>
            <a:ext cx="5022669" cy="1325563"/>
          </a:xfrm>
        </p:spPr>
        <p:txBody>
          <a:bodyPr/>
          <a:lstStyle/>
          <a:p>
            <a:r>
              <a:rPr lang="nb-NO" dirty="0"/>
              <a:t>Hva kan du spare?</a:t>
            </a:r>
          </a:p>
        </p:txBody>
      </p:sp>
      <p:sp>
        <p:nvSpPr>
          <p:cNvPr id="6" name="Plassholder for innhold 5">
            <a:extLst>
              <a:ext uri="{FF2B5EF4-FFF2-40B4-BE49-F238E27FC236}">
                <a16:creationId xmlns:a16="http://schemas.microsoft.com/office/drawing/2014/main" xmlns="" id="{B4CB34E3-2E74-4763-9C3F-E7BC7576C6CE}"/>
              </a:ext>
            </a:extLst>
          </p:cNvPr>
          <p:cNvSpPr>
            <a:spLocks noGrp="1"/>
          </p:cNvSpPr>
          <p:nvPr>
            <p:ph sz="half" idx="1"/>
          </p:nvPr>
        </p:nvSpPr>
        <p:spPr>
          <a:xfrm>
            <a:off x="2152650" y="1825626"/>
            <a:ext cx="3514725" cy="1593851"/>
          </a:xfrm>
        </p:spPr>
        <p:txBody>
          <a:bodyPr>
            <a:normAutofit/>
          </a:bodyPr>
          <a:lstStyle/>
          <a:p>
            <a:pPr marL="0" indent="0">
              <a:buNone/>
            </a:pPr>
            <a:r>
              <a:rPr lang="nb-NO" sz="1600" b="1" u="sng" dirty="0"/>
              <a:t>Forutsetninger</a:t>
            </a:r>
          </a:p>
          <a:p>
            <a:r>
              <a:rPr lang="nb-NO" sz="1600" dirty="0"/>
              <a:t>Leilighet som bruker 6 000 kWh/år</a:t>
            </a:r>
          </a:p>
          <a:p>
            <a:r>
              <a:rPr lang="nb-NO" sz="1600" dirty="0"/>
              <a:t>Egenproduksjon ca. 2050 kWh/år</a:t>
            </a:r>
          </a:p>
          <a:p>
            <a:r>
              <a:rPr lang="nb-NO" sz="1600" dirty="0"/>
              <a:t>Bolig oppvarmet primært med strøm</a:t>
            </a:r>
          </a:p>
        </p:txBody>
      </p:sp>
      <p:graphicFrame>
        <p:nvGraphicFramePr>
          <p:cNvPr id="12" name="Diagram 11">
            <a:extLst>
              <a:ext uri="{FF2B5EF4-FFF2-40B4-BE49-F238E27FC236}">
                <a16:creationId xmlns:a16="http://schemas.microsoft.com/office/drawing/2014/main" xmlns="" id="{A6D058B8-7BE5-411B-8B8A-019A4FB25ECA}"/>
              </a:ext>
            </a:extLst>
          </p:cNvPr>
          <p:cNvGraphicFramePr>
            <a:graphicFrameLocks/>
          </p:cNvGraphicFramePr>
          <p:nvPr>
            <p:extLst/>
          </p:nvPr>
        </p:nvGraphicFramePr>
        <p:xfrm>
          <a:off x="3200401" y="3284540"/>
          <a:ext cx="5791199" cy="3190874"/>
        </p:xfrm>
        <a:graphic>
          <a:graphicData uri="http://schemas.openxmlformats.org/drawingml/2006/chart">
            <c:chart xmlns:c="http://schemas.openxmlformats.org/drawingml/2006/chart" xmlns:r="http://schemas.openxmlformats.org/officeDocument/2006/relationships" r:id="rId3"/>
          </a:graphicData>
        </a:graphic>
      </p:graphicFrame>
      <p:sp>
        <p:nvSpPr>
          <p:cNvPr id="13" name="Plassholder for innhold 5">
            <a:extLst>
              <a:ext uri="{FF2B5EF4-FFF2-40B4-BE49-F238E27FC236}">
                <a16:creationId xmlns:a16="http://schemas.microsoft.com/office/drawing/2014/main" xmlns="" id="{AF591457-B896-4FF7-A406-FB8CBA063F7C}"/>
              </a:ext>
            </a:extLst>
          </p:cNvPr>
          <p:cNvSpPr>
            <a:spLocks noGrp="1"/>
          </p:cNvSpPr>
          <p:nvPr>
            <p:ph sz="half" idx="1"/>
          </p:nvPr>
        </p:nvSpPr>
        <p:spPr>
          <a:xfrm>
            <a:off x="6524626" y="1825624"/>
            <a:ext cx="3514725" cy="1458916"/>
          </a:xfrm>
        </p:spPr>
        <p:txBody>
          <a:bodyPr>
            <a:normAutofit/>
          </a:bodyPr>
          <a:lstStyle/>
          <a:p>
            <a:pPr marL="0" indent="0">
              <a:buNone/>
            </a:pPr>
            <a:r>
              <a:rPr lang="nb-NO" sz="1600" b="1" u="sng" dirty="0"/>
              <a:t>Årlig besparelse</a:t>
            </a:r>
          </a:p>
          <a:p>
            <a:pPr lvl="1"/>
            <a:r>
              <a:rPr lang="nb-NO" sz="1200" dirty="0"/>
              <a:t>Kr. 1450,- ved kraftpris på kr. 0,75/kWh</a:t>
            </a:r>
          </a:p>
          <a:p>
            <a:pPr lvl="1"/>
            <a:r>
              <a:rPr lang="nb-NO" sz="1200" dirty="0"/>
              <a:t>Kr. 2050,- ved kraftpris på kr. 1,-/kWh</a:t>
            </a:r>
          </a:p>
          <a:p>
            <a:endParaRPr lang="nb-NO" sz="1800" dirty="0"/>
          </a:p>
          <a:p>
            <a:pPr marL="0" indent="0">
              <a:buNone/>
            </a:pPr>
            <a:endParaRPr lang="nb-NO" sz="1800" dirty="0"/>
          </a:p>
        </p:txBody>
      </p:sp>
    </p:spTree>
    <p:extLst>
      <p:ext uri="{BB962C8B-B14F-4D97-AF65-F5344CB8AC3E}">
        <p14:creationId xmlns:p14="http://schemas.microsoft.com/office/powerpoint/2010/main" val="381369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495DFBD8-4E39-4599-9A61-88B76E2590A7}"/>
              </a:ext>
            </a:extLst>
          </p:cNvPr>
          <p:cNvSpPr>
            <a:spLocks noGrp="1"/>
          </p:cNvSpPr>
          <p:nvPr>
            <p:ph type="title"/>
          </p:nvPr>
        </p:nvSpPr>
        <p:spPr>
          <a:xfrm>
            <a:off x="2823754" y="138702"/>
            <a:ext cx="10515600" cy="1325563"/>
          </a:xfrm>
        </p:spPr>
        <p:txBody>
          <a:bodyPr/>
          <a:lstStyle/>
          <a:p>
            <a:r>
              <a:rPr lang="nb-NO" dirty="0"/>
              <a:t>Takvinkler og takretning</a:t>
            </a:r>
          </a:p>
        </p:txBody>
      </p:sp>
      <p:sp>
        <p:nvSpPr>
          <p:cNvPr id="3" name="Plassholder for innhold 2">
            <a:extLst>
              <a:ext uri="{FF2B5EF4-FFF2-40B4-BE49-F238E27FC236}">
                <a16:creationId xmlns:a16="http://schemas.microsoft.com/office/drawing/2014/main" xmlns="" id="{D708D48C-5A6E-47F7-8019-0C4FA2BE0C54}"/>
              </a:ext>
            </a:extLst>
          </p:cNvPr>
          <p:cNvSpPr>
            <a:spLocks noGrp="1"/>
          </p:cNvSpPr>
          <p:nvPr>
            <p:ph idx="1"/>
          </p:nvPr>
        </p:nvSpPr>
        <p:spPr/>
        <p:txBody>
          <a:bodyPr/>
          <a:lstStyle/>
          <a:p>
            <a:pPr marL="0" indent="0">
              <a:buNone/>
            </a:pPr>
            <a:r>
              <a:rPr lang="nb-NO" dirty="0"/>
              <a:t>Den optimale plasseringen av solcellepaneler er direkte mot syd og med 40 graders vinkel.</a:t>
            </a:r>
          </a:p>
        </p:txBody>
      </p:sp>
      <p:pic>
        <p:nvPicPr>
          <p:cNvPr id="4" name="Picture 2" descr="https://lh3.googleusercontent.com/UyD4tiZmMNxmjy492VL2HhmJf-GcTdD7NNPpzd-NVYWeBzh6lNZGwZXnllResumgoAXNcFw4wwYjXkZvEfc0P8fwKA_ntq-0R0pewcnvaHAPfeB2xVEfQS1JSsi6UTxI8JJvoE4">
            <a:extLst>
              <a:ext uri="{FF2B5EF4-FFF2-40B4-BE49-F238E27FC236}">
                <a16:creationId xmlns:a16="http://schemas.microsoft.com/office/drawing/2014/main" xmlns="" id="{23E1A22D-E665-46BB-AF3B-36D37F5FC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792" y="2822075"/>
            <a:ext cx="4258415" cy="3596549"/>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xmlns="" id="{F8D5D049-4778-46A0-9C70-57B04B02B057}"/>
              </a:ext>
            </a:extLst>
          </p:cNvPr>
          <p:cNvSpPr/>
          <p:nvPr/>
        </p:nvSpPr>
        <p:spPr>
          <a:xfrm rot="832536">
            <a:off x="4568105" y="3409955"/>
            <a:ext cx="2063701" cy="927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93728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CF3FB58D-A2E1-452B-962B-CC1ACE7BCA9B}"/>
              </a:ext>
            </a:extLst>
          </p:cNvPr>
          <p:cNvSpPr>
            <a:spLocks noGrp="1"/>
          </p:cNvSpPr>
          <p:nvPr>
            <p:ph type="title"/>
          </p:nvPr>
        </p:nvSpPr>
        <p:spPr>
          <a:xfrm>
            <a:off x="4704806" y="199664"/>
            <a:ext cx="3219994" cy="932452"/>
          </a:xfrm>
        </p:spPr>
        <p:txBody>
          <a:bodyPr>
            <a:normAutofit/>
          </a:bodyPr>
          <a:lstStyle/>
          <a:p>
            <a:r>
              <a:rPr lang="nb-NO" dirty="0"/>
              <a:t>Skygge</a:t>
            </a:r>
          </a:p>
        </p:txBody>
      </p:sp>
      <p:pic>
        <p:nvPicPr>
          <p:cNvPr id="5" name="Plassholder for innhold 4">
            <a:extLst>
              <a:ext uri="{FF2B5EF4-FFF2-40B4-BE49-F238E27FC236}">
                <a16:creationId xmlns:a16="http://schemas.microsoft.com/office/drawing/2014/main" xmlns="" id="{05FC6989-1203-4405-8315-72028388577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9223" y="2933011"/>
            <a:ext cx="3904378" cy="2928284"/>
          </a:xfrm>
          <a:effectLst>
            <a:outerShdw blurRad="50800" dist="38100" dir="2700000" algn="tl" rotWithShape="0">
              <a:prstClr val="black">
                <a:alpha val="40000"/>
              </a:prstClr>
            </a:outerShdw>
          </a:effectLst>
        </p:spPr>
      </p:pic>
      <p:pic>
        <p:nvPicPr>
          <p:cNvPr id="7" name="Bilde 6">
            <a:extLst>
              <a:ext uri="{FF2B5EF4-FFF2-40B4-BE49-F238E27FC236}">
                <a16:creationId xmlns:a16="http://schemas.microsoft.com/office/drawing/2014/main" xmlns="" id="{8352132D-1F70-4C31-957C-4B6831924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2509" y="3361758"/>
            <a:ext cx="1255789" cy="2229025"/>
          </a:xfrm>
          <a:prstGeom prst="rect">
            <a:avLst/>
          </a:prstGeom>
        </p:spPr>
      </p:pic>
      <p:pic>
        <p:nvPicPr>
          <p:cNvPr id="9" name="Bilde 8">
            <a:extLst>
              <a:ext uri="{FF2B5EF4-FFF2-40B4-BE49-F238E27FC236}">
                <a16:creationId xmlns:a16="http://schemas.microsoft.com/office/drawing/2014/main" xmlns="" id="{01F22BC7-CD15-46A9-95A5-DF90B6AFF3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8486" y="2933011"/>
            <a:ext cx="1482413" cy="3176042"/>
          </a:xfrm>
          <a:prstGeom prst="rect">
            <a:avLst/>
          </a:prstGeom>
        </p:spPr>
      </p:pic>
      <p:sp>
        <p:nvSpPr>
          <p:cNvPr id="3" name="TekstSylinder 2">
            <a:extLst>
              <a:ext uri="{FF2B5EF4-FFF2-40B4-BE49-F238E27FC236}">
                <a16:creationId xmlns:a16="http://schemas.microsoft.com/office/drawing/2014/main" xmlns="" id="{2476F48D-F0CC-492D-966E-98373EC6A288}"/>
              </a:ext>
            </a:extLst>
          </p:cNvPr>
          <p:cNvSpPr txBox="1"/>
          <p:nvPr/>
        </p:nvSpPr>
        <p:spPr>
          <a:xfrm>
            <a:off x="1145945" y="1237642"/>
            <a:ext cx="6911788" cy="1477328"/>
          </a:xfrm>
          <a:prstGeom prst="rect">
            <a:avLst/>
          </a:prstGeom>
          <a:noFill/>
        </p:spPr>
        <p:txBody>
          <a:bodyPr wrap="square" rtlCol="0">
            <a:spAutoFit/>
          </a:bodyPr>
          <a:lstStyle/>
          <a:p>
            <a:pPr marL="285750" indent="-285750">
              <a:buFont typeface="Arial" panose="020B0604020202020204" pitchFamily="34" charset="0"/>
              <a:buChar char="•"/>
            </a:pPr>
            <a:r>
              <a:rPr lang="nb-NO" dirty="0"/>
              <a:t>Unngå for all del skygge på solcellepanelene. Panelene er seriekoblet, og dersom ett panel i en serie får skygge, vil ingen paneler produsere strøm. </a:t>
            </a:r>
          </a:p>
          <a:p>
            <a:pPr marL="285750" indent="-285750">
              <a:buFont typeface="Arial" panose="020B0604020202020204" pitchFamily="34" charset="0"/>
              <a:buChar char="•"/>
            </a:pPr>
            <a:r>
              <a:rPr lang="nb-NO" dirty="0"/>
              <a:t>Det er ikke behov for å rengjøre panelene eller børste snø av dem. Snøen glir av så fort temperaturen tillater det.</a:t>
            </a:r>
          </a:p>
        </p:txBody>
      </p:sp>
    </p:spTree>
    <p:extLst>
      <p:ext uri="{BB962C8B-B14F-4D97-AF65-F5344CB8AC3E}">
        <p14:creationId xmlns:p14="http://schemas.microsoft.com/office/powerpoint/2010/main" val="416727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686594" y="234497"/>
            <a:ext cx="6283234" cy="1325563"/>
          </a:xfrm>
        </p:spPr>
        <p:txBody>
          <a:bodyPr/>
          <a:lstStyle/>
          <a:p>
            <a:r>
              <a:rPr lang="nb-NO" altLang="nb-NO" dirty="0"/>
              <a:t>Argumenter for solceller</a:t>
            </a:r>
          </a:p>
        </p:txBody>
      </p:sp>
      <p:sp>
        <p:nvSpPr>
          <p:cNvPr id="3" name="Plassholder for innhold 2"/>
          <p:cNvSpPr>
            <a:spLocks noGrp="1"/>
          </p:cNvSpPr>
          <p:nvPr>
            <p:ph idx="1"/>
          </p:nvPr>
        </p:nvSpPr>
        <p:spPr>
          <a:xfrm>
            <a:off x="2152650" y="1975157"/>
            <a:ext cx="7886700" cy="4351338"/>
          </a:xfrm>
        </p:spPr>
        <p:txBody>
          <a:bodyPr/>
          <a:lstStyle/>
          <a:p>
            <a:r>
              <a:rPr lang="nb-NO" dirty="0"/>
              <a:t>Bidrar til et bedre miljø og et mer bærekraftig samfunn </a:t>
            </a:r>
          </a:p>
          <a:p>
            <a:r>
              <a:rPr lang="nb-NO" dirty="0"/>
              <a:t>Bedre kontroll på ditt energiforbruk</a:t>
            </a:r>
          </a:p>
          <a:p>
            <a:r>
              <a:rPr lang="nb-NO" dirty="0"/>
              <a:t>Reduserer din egen eksponering mot fremtidige strømprisøkninger</a:t>
            </a:r>
          </a:p>
          <a:p>
            <a:r>
              <a:rPr lang="nb-NO" dirty="0"/>
              <a:t>Langsiktig investering som krever minimalt med vedlikehold. </a:t>
            </a:r>
          </a:p>
        </p:txBody>
      </p:sp>
    </p:spTree>
    <p:extLst>
      <p:ext uri="{BB962C8B-B14F-4D97-AF65-F5344CB8AC3E}">
        <p14:creationId xmlns:p14="http://schemas.microsoft.com/office/powerpoint/2010/main" val="115758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ilderesultat for pic two car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pic two car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TekstSylinder 5"/>
          <p:cNvSpPr txBox="1"/>
          <p:nvPr/>
        </p:nvSpPr>
        <p:spPr>
          <a:xfrm>
            <a:off x="1205496" y="429000"/>
            <a:ext cx="9781007" cy="769441"/>
          </a:xfrm>
          <a:prstGeom prst="rect">
            <a:avLst/>
          </a:prstGeom>
          <a:noFill/>
        </p:spPr>
        <p:txBody>
          <a:bodyPr wrap="square" rtlCol="0">
            <a:spAutoFit/>
          </a:bodyPr>
          <a:lstStyle/>
          <a:p>
            <a:r>
              <a:rPr lang="nb-NO" sz="4400" dirty="0"/>
              <a:t>Hva innebærer det å være Plusskunde?</a:t>
            </a:r>
          </a:p>
        </p:txBody>
      </p:sp>
      <p:sp>
        <p:nvSpPr>
          <p:cNvPr id="7" name="TekstSylinder 6"/>
          <p:cNvSpPr txBox="1"/>
          <p:nvPr/>
        </p:nvSpPr>
        <p:spPr>
          <a:xfrm>
            <a:off x="1174376" y="2172102"/>
            <a:ext cx="5389257" cy="350865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b-NO" sz="1700" dirty="0"/>
              <a:t>Egenproduksjon av strøm</a:t>
            </a:r>
          </a:p>
          <a:p>
            <a:pPr marL="342900" indent="-342900">
              <a:lnSpc>
                <a:spcPct val="150000"/>
              </a:lnSpc>
              <a:buFont typeface="Arial" panose="020B0604020202020204" pitchFamily="34" charset="0"/>
              <a:buChar char="•"/>
            </a:pPr>
            <a:r>
              <a:rPr lang="nb-NO" sz="1700" dirty="0"/>
              <a:t>Normalt årsforbruk må være større enn </a:t>
            </a:r>
            <a:r>
              <a:rPr lang="nb-NO" sz="1700" dirty="0" smtClean="0"/>
              <a:t>produksjonen</a:t>
            </a:r>
            <a:endParaRPr lang="nb-NO" sz="1700" dirty="0"/>
          </a:p>
          <a:p>
            <a:pPr marL="342900" indent="-342900">
              <a:lnSpc>
                <a:spcPct val="150000"/>
              </a:lnSpc>
              <a:buFont typeface="Arial" panose="020B0604020202020204" pitchFamily="34" charset="0"/>
              <a:buChar char="•"/>
            </a:pPr>
            <a:r>
              <a:rPr lang="nb-NO" sz="1700" dirty="0"/>
              <a:t>Egenprodusert strøm som ikke benyttes skal mates inn på strømnettet</a:t>
            </a:r>
          </a:p>
          <a:p>
            <a:pPr marL="342900" indent="-342900">
              <a:lnSpc>
                <a:spcPct val="150000"/>
              </a:lnSpc>
              <a:buFont typeface="Arial" panose="020B0604020202020204" pitchFamily="34" charset="0"/>
              <a:buChar char="•"/>
            </a:pPr>
            <a:r>
              <a:rPr lang="nb-NO" sz="1700" dirty="0"/>
              <a:t>Én eller to målere som registrerer både uttak og innmating</a:t>
            </a:r>
          </a:p>
          <a:p>
            <a:pPr marL="342900" indent="-342900">
              <a:lnSpc>
                <a:spcPct val="150000"/>
              </a:lnSpc>
              <a:buFont typeface="Arial" panose="020B0604020202020204" pitchFamily="34" charset="0"/>
              <a:buChar char="•"/>
            </a:pPr>
            <a:r>
              <a:rPr lang="nb-NO" sz="1700" dirty="0"/>
              <a:t>Sluttbruker får kompensasjon(</a:t>
            </a:r>
            <a:r>
              <a:rPr lang="nb-NO" sz="1700" dirty="0" err="1"/>
              <a:t>spotpris</a:t>
            </a:r>
            <a:r>
              <a:rPr lang="nb-NO" sz="1700" dirty="0"/>
              <a:t>) fra netteier</a:t>
            </a:r>
          </a:p>
          <a:p>
            <a:pPr marL="342900" indent="-342900">
              <a:lnSpc>
                <a:spcPct val="150000"/>
              </a:lnSpc>
              <a:buFont typeface="Arial" panose="020B0604020202020204" pitchFamily="34" charset="0"/>
              <a:buChar char="•"/>
            </a:pPr>
            <a:r>
              <a:rPr lang="nb-NO" sz="1700" dirty="0"/>
              <a:t>Bør bruke den egenprodusert strømmen selv </a:t>
            </a:r>
          </a:p>
          <a:p>
            <a:endParaRPr lang="nb-NO" dirty="0"/>
          </a:p>
        </p:txBody>
      </p:sp>
      <p:graphicFrame>
        <p:nvGraphicFramePr>
          <p:cNvPr id="9" name="Diagram 8"/>
          <p:cNvGraphicFramePr>
            <a:graphicFrameLocks/>
          </p:cNvGraphicFramePr>
          <p:nvPr>
            <p:extLst>
              <p:ext uri="{D42A27DB-BD31-4B8C-83A1-F6EECF244321}">
                <p14:modId xmlns:p14="http://schemas.microsoft.com/office/powerpoint/2010/main" val="3815029445"/>
              </p:ext>
            </p:extLst>
          </p:nvPr>
        </p:nvGraphicFramePr>
        <p:xfrm>
          <a:off x="6537303" y="2411506"/>
          <a:ext cx="5493332" cy="363277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Rett pil 9"/>
          <p:cNvCxnSpPr>
            <a:cxnSpLocks/>
          </p:cNvCxnSpPr>
          <p:nvPr/>
        </p:nvCxnSpPr>
        <p:spPr>
          <a:xfrm flipV="1">
            <a:off x="6248400" y="4545106"/>
            <a:ext cx="3872753" cy="25997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9410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141-biter-til-landingsside-solfinansiering.jpg">
            <a:extLst>
              <a:ext uri="{FF2B5EF4-FFF2-40B4-BE49-F238E27FC236}">
                <a16:creationId xmlns:a16="http://schemas.microsoft.com/office/drawing/2014/main" xmlns="" id="{2DAB86ED-21C3-4E9A-9FC4-F6BF670B03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2540" y="3324225"/>
            <a:ext cx="4619175" cy="294934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xmlns="" id="{E8D5479E-1FA2-47E1-84CA-470FAE81D922}"/>
              </a:ext>
            </a:extLst>
          </p:cNvPr>
          <p:cNvSpPr>
            <a:spLocks noGrp="1"/>
          </p:cNvSpPr>
          <p:nvPr>
            <p:ph type="title"/>
          </p:nvPr>
        </p:nvSpPr>
        <p:spPr>
          <a:xfrm>
            <a:off x="753024" y="1066799"/>
            <a:ext cx="9943011" cy="2447925"/>
          </a:xfrm>
        </p:spPr>
        <p:txBody>
          <a:bodyPr>
            <a:normAutofit/>
          </a:bodyPr>
          <a:lstStyle/>
          <a:p>
            <a:r>
              <a:rPr lang="nb-NO" dirty="0"/>
              <a:t> </a:t>
            </a:r>
          </a:p>
        </p:txBody>
      </p:sp>
      <p:pic>
        <p:nvPicPr>
          <p:cNvPr id="3" name="Plassholder for innhol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8181" y="3582340"/>
            <a:ext cx="4595344" cy="2853156"/>
          </a:xfrm>
        </p:spPr>
      </p:pic>
      <p:sp>
        <p:nvSpPr>
          <p:cNvPr id="4" name="TekstSylinder 3"/>
          <p:cNvSpPr txBox="1"/>
          <p:nvPr/>
        </p:nvSpPr>
        <p:spPr>
          <a:xfrm>
            <a:off x="1495424" y="1038225"/>
            <a:ext cx="8677276" cy="2862322"/>
          </a:xfrm>
          <a:prstGeom prst="rect">
            <a:avLst/>
          </a:prstGeom>
          <a:noFill/>
        </p:spPr>
        <p:txBody>
          <a:bodyPr wrap="square" rtlCol="0">
            <a:spAutoFit/>
          </a:bodyPr>
          <a:lstStyle/>
          <a:p>
            <a:pPr marL="285750" indent="-285750">
              <a:buFont typeface="Arial" panose="020B0604020202020204" pitchFamily="34" charset="0"/>
              <a:buChar char="•"/>
            </a:pPr>
            <a:r>
              <a:rPr lang="nb-NO" sz="2000" b="1" dirty="0" smtClean="0">
                <a:solidFill>
                  <a:srgbClr val="FF0000"/>
                </a:solidFill>
              </a:rPr>
              <a:t>Ansvar for de som blir med på å anlegge solcelleanlegg : </a:t>
            </a:r>
          </a:p>
          <a:p>
            <a:pPr marL="285750" indent="-285750">
              <a:buFont typeface="Arial" panose="020B0604020202020204" pitchFamily="34" charset="0"/>
              <a:buChar char="•"/>
            </a:pPr>
            <a:r>
              <a:rPr lang="nb-NO" sz="2000" dirty="0" smtClean="0"/>
              <a:t>Før det kan anlegge solcelleanlegg på taket må det beregnes hvor mye last taket tåler.</a:t>
            </a:r>
          </a:p>
          <a:p>
            <a:pPr marL="285750" indent="-285750">
              <a:buFont typeface="Arial" panose="020B0604020202020204" pitchFamily="34" charset="0"/>
              <a:buChar char="•"/>
            </a:pPr>
            <a:r>
              <a:rPr lang="nb-NO" sz="2000" dirty="0" smtClean="0"/>
              <a:t>Solcelle anlegget må forankres i gatesten som legges på taket .</a:t>
            </a:r>
          </a:p>
          <a:p>
            <a:pPr marL="285750" indent="-285750">
              <a:buFont typeface="Arial" panose="020B0604020202020204" pitchFamily="34" charset="0"/>
              <a:buChar char="•"/>
            </a:pPr>
            <a:r>
              <a:rPr lang="nb-NO" sz="2000" dirty="0" smtClean="0"/>
              <a:t>Hvis taket må repareres eller legges om må solcelle anlegget demonteres og monteres på nytt for eier av solcelleanlegget regning og risiko. </a:t>
            </a:r>
          </a:p>
          <a:p>
            <a:pPr marL="285750" indent="-285750">
              <a:buFont typeface="Arial" panose="020B0604020202020204" pitchFamily="34" charset="0"/>
              <a:buChar char="•"/>
            </a:pPr>
            <a:r>
              <a:rPr lang="nb-NO" sz="2000" dirty="0"/>
              <a:t>Det gis 25 års garanti på anlegget.</a:t>
            </a:r>
          </a:p>
          <a:p>
            <a:pPr marL="285750" indent="-285750">
              <a:buFont typeface="Arial" panose="020B0604020202020204" pitchFamily="34" charset="0"/>
              <a:buChar char="•"/>
            </a:pPr>
            <a:endParaRPr lang="nb-NO" sz="2000" dirty="0" smtClean="0"/>
          </a:p>
          <a:p>
            <a:pPr marL="285750" indent="-285750">
              <a:buFont typeface="Arial" panose="020B0604020202020204" pitchFamily="34" charset="0"/>
              <a:buChar char="•"/>
            </a:pPr>
            <a:endParaRPr lang="nb-NO" sz="2000" dirty="0"/>
          </a:p>
        </p:txBody>
      </p:sp>
    </p:spTree>
    <p:extLst>
      <p:ext uri="{BB962C8B-B14F-4D97-AF65-F5344CB8AC3E}">
        <p14:creationId xmlns:p14="http://schemas.microsoft.com/office/powerpoint/2010/main" val="399993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945</Words>
  <Application>Microsoft Office PowerPoint</Application>
  <PresentationFormat>Egendefinert</PresentationFormat>
  <Paragraphs>101</Paragraphs>
  <Slides>12</Slides>
  <Notes>7</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Office-tema</vt:lpstr>
      <vt:lpstr>Solceller for beboere i  borettslag og sameie</vt:lpstr>
      <vt:lpstr>Solceller i borettslag/sameie </vt:lpstr>
      <vt:lpstr>Individuelle solcelleanlegg i sameie</vt:lpstr>
      <vt:lpstr>Hva kan du spare?</vt:lpstr>
      <vt:lpstr>Takvinkler og takretning</vt:lpstr>
      <vt:lpstr>Skygge</vt:lpstr>
      <vt:lpstr>Argumenter for solceller</vt:lpstr>
      <vt:lpstr>PowerPoint-presentasjon</vt:lpstr>
      <vt:lpstr> </vt:lpstr>
      <vt:lpstr>Kjøp eller finansiering – valget er ditt</vt:lpstr>
      <vt:lpstr>Kjøp eller finansiering – valget er ditt</vt:lpstr>
      <vt:lpstr>Kostnad ved lånefinansiering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Inge Michael Bilet</dc:creator>
  <cp:lastModifiedBy>Erik-Magnus</cp:lastModifiedBy>
  <cp:revision>12</cp:revision>
  <dcterms:created xsi:type="dcterms:W3CDTF">2019-01-16T12:45:54Z</dcterms:created>
  <dcterms:modified xsi:type="dcterms:W3CDTF">2019-02-02T12:15:57Z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973092-13df-45a3-b35c-31edc6de386d_Enabled">
    <vt:lpwstr>True</vt:lpwstr>
  </property>
  <property fmtid="{D5CDD505-2E9C-101B-9397-08002B2CF9AE}" pid="3" name="MSIP_Label_b7973092-13df-45a3-b35c-31edc6de386d_SiteId">
    <vt:lpwstr>092f5820-4beb-488c-9129-7b9af341fdab</vt:lpwstr>
  </property>
  <property fmtid="{D5CDD505-2E9C-101B-9397-08002B2CF9AE}" pid="4" name="MSIP_Label_b7973092-13df-45a3-b35c-31edc6de386d_Owner">
    <vt:lpwstr>Inge.Michael.Bilet@fes.no</vt:lpwstr>
  </property>
  <property fmtid="{D5CDD505-2E9C-101B-9397-08002B2CF9AE}" pid="5" name="MSIP_Label_b7973092-13df-45a3-b35c-31edc6de386d_SetDate">
    <vt:lpwstr>2019-01-16T13:09:57.6891916Z</vt:lpwstr>
  </property>
  <property fmtid="{D5CDD505-2E9C-101B-9397-08002B2CF9AE}" pid="6" name="MSIP_Label_b7973092-13df-45a3-b35c-31edc6de386d_Name">
    <vt:lpwstr>Internal</vt:lpwstr>
  </property>
  <property fmtid="{D5CDD505-2E9C-101B-9397-08002B2CF9AE}" pid="7" name="MSIP_Label_b7973092-13df-45a3-b35c-31edc6de386d_Application">
    <vt:lpwstr>Microsoft Azure Information Protection</vt:lpwstr>
  </property>
  <property fmtid="{D5CDD505-2E9C-101B-9397-08002B2CF9AE}" pid="8" name="MSIP_Label_b7973092-13df-45a3-b35c-31edc6de386d_Extended_MSFT_Method">
    <vt:lpwstr>Automatic</vt:lpwstr>
  </property>
  <property fmtid="{D5CDD505-2E9C-101B-9397-08002B2CF9AE}" pid="9" name="MSIP_Label_290a8e8a-9773-428f-a813-9db3550d2bb5_Enabled">
    <vt:lpwstr>True</vt:lpwstr>
  </property>
  <property fmtid="{D5CDD505-2E9C-101B-9397-08002B2CF9AE}" pid="10" name="MSIP_Label_290a8e8a-9773-428f-a813-9db3550d2bb5_SiteId">
    <vt:lpwstr>092f5820-4beb-488c-9129-7b9af341fdab</vt:lpwstr>
  </property>
  <property fmtid="{D5CDD505-2E9C-101B-9397-08002B2CF9AE}" pid="11" name="MSIP_Label_290a8e8a-9773-428f-a813-9db3550d2bb5_Owner">
    <vt:lpwstr>Inge.Michael.Bilet@fes.no</vt:lpwstr>
  </property>
  <property fmtid="{D5CDD505-2E9C-101B-9397-08002B2CF9AE}" pid="12" name="MSIP_Label_290a8e8a-9773-428f-a813-9db3550d2bb5_SetDate">
    <vt:lpwstr>2019-01-16T13:09:57.6891916Z</vt:lpwstr>
  </property>
  <property fmtid="{D5CDD505-2E9C-101B-9397-08002B2CF9AE}" pid="13" name="MSIP_Label_290a8e8a-9773-428f-a813-9db3550d2bb5_Name">
    <vt:lpwstr>Hide Visual Label</vt:lpwstr>
  </property>
  <property fmtid="{D5CDD505-2E9C-101B-9397-08002B2CF9AE}" pid="14" name="MSIP_Label_290a8e8a-9773-428f-a813-9db3550d2bb5_Application">
    <vt:lpwstr>Microsoft Azure Information Protection</vt:lpwstr>
  </property>
  <property fmtid="{D5CDD505-2E9C-101B-9397-08002B2CF9AE}" pid="15" name="MSIP_Label_290a8e8a-9773-428f-a813-9db3550d2bb5_Parent">
    <vt:lpwstr>b7973092-13df-45a3-b35c-31edc6de386d</vt:lpwstr>
  </property>
  <property fmtid="{D5CDD505-2E9C-101B-9397-08002B2CF9AE}" pid="16" name="MSIP_Label_290a8e8a-9773-428f-a813-9db3550d2bb5_Extended_MSFT_Method">
    <vt:lpwstr>Automatic</vt:lpwstr>
  </property>
  <property fmtid="{D5CDD505-2E9C-101B-9397-08002B2CF9AE}" pid="17" name="Sensitivity">
    <vt:lpwstr>Internal Hide Visual Label</vt:lpwstr>
  </property>
</Properties>
</file>